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5"/>
  </p:notesMasterIdLst>
  <p:handoutMasterIdLst>
    <p:handoutMasterId r:id="rId16"/>
  </p:handoutMasterIdLst>
  <p:sldIdLst>
    <p:sldId id="276" r:id="rId2"/>
    <p:sldId id="279" r:id="rId3"/>
    <p:sldId id="291" r:id="rId4"/>
    <p:sldId id="281" r:id="rId5"/>
    <p:sldId id="282" r:id="rId6"/>
    <p:sldId id="263" r:id="rId7"/>
    <p:sldId id="283" r:id="rId8"/>
    <p:sldId id="284" r:id="rId9"/>
    <p:sldId id="287" r:id="rId10"/>
    <p:sldId id="288" r:id="rId11"/>
    <p:sldId id="289" r:id="rId12"/>
    <p:sldId id="264" r:id="rId13"/>
    <p:sldId id="290" r:id="rId14"/>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A6113A"/>
    <a:srgbClr val="B81437"/>
    <a:srgbClr val="A50021"/>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77554" autoAdjust="0"/>
  </p:normalViewPr>
  <p:slideViewPr>
    <p:cSldViewPr>
      <p:cViewPr varScale="1">
        <p:scale>
          <a:sx n="89" d="100"/>
          <a:sy n="89" d="100"/>
        </p:scale>
        <p:origin x="648" y="90"/>
      </p:cViewPr>
      <p:guideLst>
        <p:guide orient="horz" pos="2160"/>
        <p:guide pos="2880"/>
      </p:guideLst>
    </p:cSldViewPr>
  </p:slideViewPr>
  <p:notesTextViewPr>
    <p:cViewPr>
      <p:scale>
        <a:sx n="1" d="1"/>
        <a:sy n="1" d="1"/>
      </p:scale>
      <p:origin x="0" y="0"/>
    </p:cViewPr>
  </p:notesTextViewPr>
  <p:sorterViewPr>
    <p:cViewPr>
      <p:scale>
        <a:sx n="100" d="100"/>
        <a:sy n="100" d="100"/>
      </p:scale>
      <p:origin x="0" y="0"/>
    </p:cViewPr>
  </p:sorterViewPr>
  <p:notesViewPr>
    <p:cSldViewPr>
      <p:cViewPr varScale="1">
        <p:scale>
          <a:sx n="88" d="100"/>
          <a:sy n="88" d="100"/>
        </p:scale>
        <p:origin x="-3822" y="-120"/>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handoutMaster" Target="handoutMasters/handoutMaster1.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diagrams/colors1.xml><?xml version="1.0" encoding="utf-8"?>
<dgm:colorsDef xmlns:dgm="http://schemas.openxmlformats.org/drawingml/2006/diagram" xmlns:a="http://schemas.openxmlformats.org/drawingml/2006/main" uniqueId="urn:microsoft.com/office/officeart/2005/8/colors/accent1_1">
  <dgm:title val=""/>
  <dgm:desc val=""/>
  <dgm:catLst>
    <dgm:cat type="accent1" pri="11100"/>
  </dgm:catLst>
  <dgm:styleLbl name="node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1">
        <a:shade val="80000"/>
      </a:schemeClr>
    </dgm:linClrLst>
    <dgm:effectClrLst/>
    <dgm:txLinClrLst/>
    <dgm:txFillClrLst/>
    <dgm:txEffectClrLst/>
  </dgm:styleLbl>
  <dgm:styleLbl name="node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f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align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b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dgm:txEffectClrLst/>
  </dgm:styleLbl>
  <dgm:styleLbl name="parChTrans2D2">
    <dgm:fillClrLst meth="repeat">
      <a:schemeClr val="accent1"/>
    </dgm:fillClrLst>
    <dgm:linClrLst meth="repeat">
      <a:schemeClr val="accent1"/>
    </dgm:linClrLst>
    <dgm:effectClrLst/>
    <dgm:txLinClrLst/>
    <dgm:txFillClrLst/>
    <dgm:txEffectClrLst/>
  </dgm:styleLbl>
  <dgm:styleLbl name="parChTrans2D3">
    <dgm:fillClrLst meth="repeat">
      <a:schemeClr val="accent1"/>
    </dgm:fillClrLst>
    <dgm:linClrLst meth="repeat">
      <a:schemeClr val="accent1"/>
    </dgm:linClrLst>
    <dgm:effectClrLst/>
    <dgm:txLinClrLst/>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con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align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trAlignAcc1">
    <dgm:fillClrLst meth="repeat">
      <a:schemeClr val="accent1">
        <a:alpha val="40000"/>
        <a:tint val="40000"/>
      </a:schemeClr>
    </dgm:fillClrLst>
    <dgm:linClrLst meth="repeat">
      <a:schemeClr val="accent1"/>
    </dgm:linClrLst>
    <dgm:effectClrLst/>
    <dgm:txLinClrLst/>
    <dgm:txFillClrLst meth="repeat">
      <a:schemeClr val="dk1"/>
    </dgm:txFillClrLst>
    <dgm:txEffectClrLst/>
  </dgm:styleLbl>
  <dgm:styleLbl name="b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fgAcc0">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2">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3">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4">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A73DD3FF-5A4C-40E9-B73F-2AD812B63D0F}" type="doc">
      <dgm:prSet loTypeId="urn:microsoft.com/office/officeart/2005/8/layout/vList2" loCatId="list" qsTypeId="urn:microsoft.com/office/officeart/2005/8/quickstyle/simple1" qsCatId="simple" csTypeId="urn:microsoft.com/office/officeart/2005/8/colors/accent1_1" csCatId="accent1" phldr="1"/>
      <dgm:spPr/>
      <dgm:t>
        <a:bodyPr/>
        <a:lstStyle/>
        <a:p>
          <a:endParaRPr lang="en-US"/>
        </a:p>
      </dgm:t>
    </dgm:pt>
    <dgm:pt modelId="{0809BDD1-24C5-4BDB-83C8-DC0FADF55915}">
      <dgm:prSet custT="1"/>
      <dgm:spPr>
        <a:ln>
          <a:solidFill>
            <a:srgbClr val="A6113A"/>
          </a:solidFill>
        </a:ln>
      </dgm:spPr>
      <dgm:t>
        <a:bodyPr/>
        <a:lstStyle/>
        <a:p>
          <a:pPr algn="ctr" rtl="0"/>
          <a:r>
            <a:rPr lang="en-US" sz="2400" dirty="0" smtClean="0"/>
            <a:t>Independent consultant specializing in international education strategy and marketing</a:t>
          </a:r>
          <a:endParaRPr lang="en-US" sz="2400" b="1" dirty="0" smtClean="0"/>
        </a:p>
        <a:p>
          <a:pPr algn="ctr" rtl="0"/>
          <a:r>
            <a:rPr lang="en-US" sz="2400" b="1" dirty="0" smtClean="0"/>
            <a:t>Over 20 years of experience in senior international office and marketing roles</a:t>
          </a:r>
        </a:p>
        <a:p>
          <a:pPr algn="ctr" rtl="0"/>
          <a:r>
            <a:rPr lang="en-US" sz="2400" b="0" dirty="0" smtClean="0"/>
            <a:t>Holds Doctor of Business Administration in Higher Education Management with thesis on internationalization in UK higher </a:t>
          </a:r>
          <a:r>
            <a:rPr lang="en-US" sz="2400" b="0" dirty="0" err="1" smtClean="0"/>
            <a:t>ed</a:t>
          </a:r>
          <a:r>
            <a:rPr lang="en-US" sz="2400" b="0" dirty="0" smtClean="0"/>
            <a:t> sector</a:t>
          </a:r>
          <a:endParaRPr lang="en-US" sz="2400" b="0" dirty="0" smtClean="0"/>
        </a:p>
      </dgm:t>
    </dgm:pt>
    <dgm:pt modelId="{BFF51E4F-0287-48E3-AE91-7045E03F7F7E}" type="parTrans" cxnId="{5E02856C-4D84-4BBD-9529-C71BB9A85410}">
      <dgm:prSet/>
      <dgm:spPr/>
      <dgm:t>
        <a:bodyPr/>
        <a:lstStyle/>
        <a:p>
          <a:endParaRPr lang="en-US"/>
        </a:p>
      </dgm:t>
    </dgm:pt>
    <dgm:pt modelId="{7400DC2F-C12F-448B-884E-7535BF50024A}" type="sibTrans" cxnId="{5E02856C-4D84-4BBD-9529-C71BB9A85410}">
      <dgm:prSet/>
      <dgm:spPr/>
      <dgm:t>
        <a:bodyPr/>
        <a:lstStyle/>
        <a:p>
          <a:endParaRPr lang="en-US"/>
        </a:p>
      </dgm:t>
    </dgm:pt>
    <dgm:pt modelId="{3C936FE0-8BF3-4B0C-BBDD-68516AE6080D}" type="pres">
      <dgm:prSet presAssocID="{A73DD3FF-5A4C-40E9-B73F-2AD812B63D0F}" presName="linear" presStyleCnt="0">
        <dgm:presLayoutVars>
          <dgm:animLvl val="lvl"/>
          <dgm:resizeHandles val="exact"/>
        </dgm:presLayoutVars>
      </dgm:prSet>
      <dgm:spPr/>
      <dgm:t>
        <a:bodyPr/>
        <a:lstStyle/>
        <a:p>
          <a:endParaRPr lang="en-GB"/>
        </a:p>
      </dgm:t>
    </dgm:pt>
    <dgm:pt modelId="{A648EC5D-C661-40F5-8C46-3DDDDDEBB7C7}" type="pres">
      <dgm:prSet presAssocID="{0809BDD1-24C5-4BDB-83C8-DC0FADF55915}" presName="parentText" presStyleLbl="node1" presStyleIdx="0" presStyleCnt="1" custScaleY="557722" custLinFactNeighborX="411" custLinFactNeighborY="1616">
        <dgm:presLayoutVars>
          <dgm:chMax val="0"/>
          <dgm:bulletEnabled val="1"/>
        </dgm:presLayoutVars>
      </dgm:prSet>
      <dgm:spPr/>
      <dgm:t>
        <a:bodyPr/>
        <a:lstStyle/>
        <a:p>
          <a:endParaRPr lang="en-GB"/>
        </a:p>
      </dgm:t>
    </dgm:pt>
  </dgm:ptLst>
  <dgm:cxnLst>
    <dgm:cxn modelId="{DEF7A304-4BFC-4744-8BC4-ACE8F9C29BDF}" type="presOf" srcId="{0809BDD1-24C5-4BDB-83C8-DC0FADF55915}" destId="{A648EC5D-C661-40F5-8C46-3DDDDDEBB7C7}" srcOrd="0" destOrd="0" presId="urn:microsoft.com/office/officeart/2005/8/layout/vList2"/>
    <dgm:cxn modelId="{0D6FA023-F396-224F-AD1E-B6566D8E4E30}" type="presOf" srcId="{A73DD3FF-5A4C-40E9-B73F-2AD812B63D0F}" destId="{3C936FE0-8BF3-4B0C-BBDD-68516AE6080D}" srcOrd="0" destOrd="0" presId="urn:microsoft.com/office/officeart/2005/8/layout/vList2"/>
    <dgm:cxn modelId="{5E02856C-4D84-4BBD-9529-C71BB9A85410}" srcId="{A73DD3FF-5A4C-40E9-B73F-2AD812B63D0F}" destId="{0809BDD1-24C5-4BDB-83C8-DC0FADF55915}" srcOrd="0" destOrd="0" parTransId="{BFF51E4F-0287-48E3-AE91-7045E03F7F7E}" sibTransId="{7400DC2F-C12F-448B-884E-7535BF50024A}"/>
    <dgm:cxn modelId="{95826332-7FFB-D741-B7E7-CAD829CC1D2C}" type="presParOf" srcId="{3C936FE0-8BF3-4B0C-BBDD-68516AE6080D}" destId="{A648EC5D-C661-40F5-8C46-3DDDDDEBB7C7}" srcOrd="0"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648EC5D-C661-40F5-8C46-3DDDDDEBB7C7}">
      <dsp:nvSpPr>
        <dsp:cNvPr id="0" name=""/>
        <dsp:cNvSpPr/>
      </dsp:nvSpPr>
      <dsp:spPr>
        <a:xfrm>
          <a:off x="0" y="611391"/>
          <a:ext cx="6324337" cy="3445383"/>
        </a:xfrm>
        <a:prstGeom prst="roundRect">
          <a:avLst/>
        </a:prstGeom>
        <a:solidFill>
          <a:schemeClr val="lt1">
            <a:hueOff val="0"/>
            <a:satOff val="0"/>
            <a:lumOff val="0"/>
            <a:alphaOff val="0"/>
          </a:schemeClr>
        </a:solidFill>
        <a:ln w="25400" cap="flat" cmpd="sng" algn="ctr">
          <a:solidFill>
            <a:srgbClr val="A6113A"/>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lvl="0" algn="ctr" defTabSz="1066800" rtl="0">
            <a:lnSpc>
              <a:spcPct val="90000"/>
            </a:lnSpc>
            <a:spcBef>
              <a:spcPct val="0"/>
            </a:spcBef>
            <a:spcAft>
              <a:spcPct val="35000"/>
            </a:spcAft>
          </a:pPr>
          <a:r>
            <a:rPr lang="en-US" sz="2400" kern="1200" dirty="0" smtClean="0"/>
            <a:t>Independent consultant specializing in international education strategy and marketing</a:t>
          </a:r>
          <a:endParaRPr lang="en-US" sz="2400" b="1" kern="1200" dirty="0" smtClean="0"/>
        </a:p>
        <a:p>
          <a:pPr lvl="0" algn="ctr" defTabSz="1066800" rtl="0">
            <a:lnSpc>
              <a:spcPct val="90000"/>
            </a:lnSpc>
            <a:spcBef>
              <a:spcPct val="0"/>
            </a:spcBef>
            <a:spcAft>
              <a:spcPct val="35000"/>
            </a:spcAft>
          </a:pPr>
          <a:r>
            <a:rPr lang="en-US" sz="2400" b="1" kern="1200" dirty="0" smtClean="0"/>
            <a:t>Over 20 years of experience in senior international office and marketing roles</a:t>
          </a:r>
        </a:p>
        <a:p>
          <a:pPr lvl="0" algn="ctr" defTabSz="1066800" rtl="0">
            <a:lnSpc>
              <a:spcPct val="90000"/>
            </a:lnSpc>
            <a:spcBef>
              <a:spcPct val="0"/>
            </a:spcBef>
            <a:spcAft>
              <a:spcPct val="35000"/>
            </a:spcAft>
          </a:pPr>
          <a:r>
            <a:rPr lang="en-US" sz="2400" b="0" kern="1200" dirty="0" smtClean="0"/>
            <a:t>Holds Doctor of Business Administration in Higher Education Management with thesis on internationalization in UK higher </a:t>
          </a:r>
          <a:r>
            <a:rPr lang="en-US" sz="2400" b="0" kern="1200" dirty="0" err="1" smtClean="0"/>
            <a:t>ed</a:t>
          </a:r>
          <a:r>
            <a:rPr lang="en-US" sz="2400" b="0" kern="1200" dirty="0" smtClean="0"/>
            <a:t> sector</a:t>
          </a:r>
          <a:endParaRPr lang="en-US" sz="2400" b="0" kern="1200" dirty="0" smtClean="0"/>
        </a:p>
      </dsp:txBody>
      <dsp:txXfrm>
        <a:off x="168190" y="779581"/>
        <a:ext cx="5987957" cy="3109003"/>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415B101C-2807-460C-871D-0744BEF3A00B}" type="datetimeFigureOut">
              <a:rPr lang="en-US" smtClean="0"/>
              <a:t>6/13/2014</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A0AA4BFF-54ED-49F5-9730-EF0C146F4D88}" type="slidenum">
              <a:rPr lang="en-US" smtClean="0"/>
              <a:t>‹#›</a:t>
            </a:fld>
            <a:endParaRPr lang="en-US"/>
          </a:p>
        </p:txBody>
      </p:sp>
    </p:spTree>
    <p:extLst>
      <p:ext uri="{BB962C8B-B14F-4D97-AF65-F5344CB8AC3E}">
        <p14:creationId xmlns:p14="http://schemas.microsoft.com/office/powerpoint/2010/main" val="164707304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18696461-2B22-4454-A56A-DB0C1D401B43}" type="datetimeFigureOut">
              <a:rPr lang="en-US" smtClean="0"/>
              <a:t>6/13/2014</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14BFFC39-BC72-48B4-A0A6-99779B4C954E}" type="slidenum">
              <a:rPr lang="en-US" smtClean="0"/>
              <a:t>‹#›</a:t>
            </a:fld>
            <a:endParaRPr lang="en-US"/>
          </a:p>
        </p:txBody>
      </p:sp>
    </p:spTree>
    <p:extLst>
      <p:ext uri="{BB962C8B-B14F-4D97-AF65-F5344CB8AC3E}">
        <p14:creationId xmlns:p14="http://schemas.microsoft.com/office/powerpoint/2010/main" val="30056681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14372">
              <a:defRPr/>
            </a:pPr>
            <a:r>
              <a:rPr lang="en-US" dirty="0" smtClean="0"/>
              <a:t>Let’s take a moment to introduce ourselves</a:t>
            </a:r>
            <a:r>
              <a:rPr lang="en-US" baseline="0" dirty="0" smtClean="0"/>
              <a:t> here and give a bit of context about who we are and what the International Education Academy is. As probably already know, </a:t>
            </a:r>
            <a:r>
              <a:rPr lang="en-US" dirty="0"/>
              <a:t>We are from The Brenn-White Group where we work daily with institutions all around the world to give them the tools they need to properly reach their recruitment goals and make the most of their internationalization strategies. </a:t>
            </a:r>
          </a:p>
          <a:p>
            <a:pPr defTabSz="914372">
              <a:defRPr/>
            </a:pPr>
            <a:endParaRPr lang="en-US" baseline="0" dirty="0" smtClean="0"/>
          </a:p>
          <a:p>
            <a:pPr defTabSz="914372">
              <a:defRPr/>
            </a:pPr>
            <a:r>
              <a:rPr lang="en-US" baseline="0" dirty="0" smtClean="0"/>
              <a:t>The IEA is our online training platform, which we use to share our experience – as well as insights from our network of experts – in the form of compact, on-the-fly training that you can participate in live or view in an on-demand format. We understand that most people in higher </a:t>
            </a:r>
            <a:r>
              <a:rPr lang="en-US" baseline="0" dirty="0" err="1" smtClean="0"/>
              <a:t>ed</a:t>
            </a:r>
            <a:r>
              <a:rPr lang="en-US" baseline="0" dirty="0" smtClean="0"/>
              <a:t> weren’t necessarily trained to do the jobs they’re doing, so our goal is to give people the tools to be more successful in the internationalized world of higher </a:t>
            </a:r>
            <a:r>
              <a:rPr lang="en-US" baseline="0" dirty="0" err="1" smtClean="0"/>
              <a:t>ed</a:t>
            </a:r>
            <a:r>
              <a:rPr lang="en-US" baseline="0" dirty="0" smtClean="0"/>
              <a:t> today. </a:t>
            </a:r>
            <a:endParaRPr lang="en-US" dirty="0" smtClean="0"/>
          </a:p>
          <a:p>
            <a:endParaRPr lang="en-GB" dirty="0"/>
          </a:p>
        </p:txBody>
      </p:sp>
      <p:sp>
        <p:nvSpPr>
          <p:cNvPr id="4" name="Slide Number Placeholder 3"/>
          <p:cNvSpPr>
            <a:spLocks noGrp="1"/>
          </p:cNvSpPr>
          <p:nvPr>
            <p:ph type="sldNum" sz="quarter" idx="10"/>
          </p:nvPr>
        </p:nvSpPr>
        <p:spPr/>
        <p:txBody>
          <a:bodyPr/>
          <a:lstStyle/>
          <a:p>
            <a:fld id="{14BFFC39-BC72-48B4-A0A6-99779B4C954E}" type="slidenum">
              <a:rPr lang="en-US" smtClean="0"/>
              <a:t>2</a:t>
            </a:fld>
            <a:endParaRPr lang="en-US"/>
          </a:p>
        </p:txBody>
      </p:sp>
    </p:spTree>
    <p:extLst>
      <p:ext uri="{BB962C8B-B14F-4D97-AF65-F5344CB8AC3E}">
        <p14:creationId xmlns:p14="http://schemas.microsoft.com/office/powerpoint/2010/main" val="342558124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85750" indent="-285750" algn="l">
              <a:buFont typeface="Arial"/>
              <a:buChar char="•"/>
            </a:pPr>
            <a:r>
              <a:rPr lang="en-GB" sz="1800" b="1" dirty="0" err="1" smtClean="0"/>
              <a:t>Dr.</a:t>
            </a:r>
            <a:r>
              <a:rPr lang="en-GB" sz="1800" b="1" dirty="0" smtClean="0"/>
              <a:t> Vicky Lewis </a:t>
            </a:r>
            <a:r>
              <a:rPr lang="en-GB" sz="1800" dirty="0" smtClean="0"/>
              <a:t>is an independent consultant specializing in international education strategy and marketing for the higher </a:t>
            </a:r>
            <a:r>
              <a:rPr lang="en-GB" sz="1800" dirty="0" err="1" smtClean="0"/>
              <a:t>ed</a:t>
            </a:r>
            <a:r>
              <a:rPr lang="en-GB" sz="1800" dirty="0" smtClean="0"/>
              <a:t> sector. </a:t>
            </a:r>
          </a:p>
          <a:p>
            <a:pPr marL="285750" marR="0" indent="-285750" algn="l" defTabSz="914400" rtl="0" eaLnBrk="1" fontAlgn="auto" latinLnBrk="0" hangingPunct="1">
              <a:lnSpc>
                <a:spcPct val="100000"/>
              </a:lnSpc>
              <a:spcBef>
                <a:spcPts val="0"/>
              </a:spcBef>
              <a:spcAft>
                <a:spcPts val="0"/>
              </a:spcAft>
              <a:buClrTx/>
              <a:buSzTx/>
              <a:buFont typeface="Arial"/>
              <a:buChar char="•"/>
              <a:tabLst/>
              <a:defRPr/>
            </a:pPr>
            <a:r>
              <a:rPr lang="en-GB" sz="1800" dirty="0" smtClean="0"/>
              <a:t>She is based in the UK and draws on 20 years’ experience in senior international office and marketing roles. </a:t>
            </a:r>
            <a:endParaRPr lang="en-GB" sz="1800" dirty="0" smtClean="0"/>
          </a:p>
          <a:p>
            <a:pPr marL="285750" marR="0" indent="-285750" algn="l" defTabSz="914400" rtl="0" eaLnBrk="1" fontAlgn="auto" latinLnBrk="0" hangingPunct="1">
              <a:lnSpc>
                <a:spcPct val="100000"/>
              </a:lnSpc>
              <a:spcBef>
                <a:spcPts val="0"/>
              </a:spcBef>
              <a:spcAft>
                <a:spcPts val="0"/>
              </a:spcAft>
              <a:buClrTx/>
              <a:buSzTx/>
              <a:buFont typeface="Arial"/>
              <a:buChar char="•"/>
              <a:tabLst/>
              <a:defRPr/>
            </a:pPr>
            <a:r>
              <a:rPr lang="en-GB" sz="1800" dirty="0" smtClean="0"/>
              <a:t>She holds</a:t>
            </a:r>
            <a:r>
              <a:rPr lang="en-GB" sz="1800" baseline="0" dirty="0" smtClean="0"/>
              <a:t> a Doctorate in higher education management and wrote her thesis on different drivers and approaches to internationalisation within the UK higher </a:t>
            </a:r>
            <a:r>
              <a:rPr lang="en-GB" sz="1800" baseline="0" dirty="0" err="1" smtClean="0"/>
              <a:t>ed</a:t>
            </a:r>
            <a:r>
              <a:rPr lang="en-GB" sz="1800" baseline="0" dirty="0" smtClean="0"/>
              <a:t> sector</a:t>
            </a:r>
            <a:endParaRPr lang="en-GB" sz="1800" dirty="0" smtClean="0"/>
          </a:p>
          <a:p>
            <a:pPr algn="ctr"/>
            <a:endParaRPr lang="en-GB" sz="1800" dirty="0" smtClean="0"/>
          </a:p>
          <a:p>
            <a:pPr marL="285750" indent="-285750" algn="l">
              <a:buFont typeface="Arial"/>
              <a:buChar char="•"/>
            </a:pPr>
            <a:r>
              <a:rPr lang="en-GB" sz="1800" dirty="0" smtClean="0"/>
              <a:t>Recent projects include advising a highly-ranked British university on the marketing strategy and operations for its Malaysia campus. </a:t>
            </a:r>
            <a:endParaRPr lang="en-US" sz="1800" dirty="0" smtClean="0"/>
          </a:p>
          <a:p>
            <a:pPr marL="0" marR="0" indent="0" algn="l" defTabSz="914400" rtl="0" eaLnBrk="1" fontAlgn="auto" latinLnBrk="0" hangingPunct="1">
              <a:lnSpc>
                <a:spcPct val="100000"/>
              </a:lnSpc>
              <a:spcBef>
                <a:spcPts val="0"/>
              </a:spcBef>
              <a:spcAft>
                <a:spcPts val="0"/>
              </a:spcAft>
              <a:buClrTx/>
              <a:buSzTx/>
              <a:buFontTx/>
              <a:buNone/>
              <a:tabLst/>
              <a:defRPr/>
            </a:pPr>
            <a:endParaRPr lang="en-GB" sz="1800" dirty="0" smtClean="0"/>
          </a:p>
          <a:p>
            <a:pPr algn="l"/>
            <a:endParaRPr lang="en-GB" sz="1800" dirty="0" smtClean="0"/>
          </a:p>
        </p:txBody>
      </p:sp>
      <p:sp>
        <p:nvSpPr>
          <p:cNvPr id="4" name="Slide Number Placeholder 3"/>
          <p:cNvSpPr>
            <a:spLocks noGrp="1"/>
          </p:cNvSpPr>
          <p:nvPr>
            <p:ph type="sldNum" sz="quarter" idx="10"/>
          </p:nvPr>
        </p:nvSpPr>
        <p:spPr/>
        <p:txBody>
          <a:bodyPr/>
          <a:lstStyle/>
          <a:p>
            <a:fld id="{14BFFC39-BC72-48B4-A0A6-99779B4C954E}" type="slidenum">
              <a:rPr lang="en-US" smtClean="0"/>
              <a:t>3</a:t>
            </a:fld>
            <a:endParaRPr lang="en-US" dirty="0"/>
          </a:p>
        </p:txBody>
      </p:sp>
    </p:spTree>
    <p:extLst>
      <p:ext uri="{BB962C8B-B14F-4D97-AF65-F5344CB8AC3E}">
        <p14:creationId xmlns:p14="http://schemas.microsoft.com/office/powerpoint/2010/main" val="79056360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 </a:t>
            </a:r>
            <a:endParaRPr lang="en-GB" dirty="0"/>
          </a:p>
        </p:txBody>
      </p:sp>
      <p:sp>
        <p:nvSpPr>
          <p:cNvPr id="4" name="Slide Number Placeholder 3"/>
          <p:cNvSpPr>
            <a:spLocks noGrp="1"/>
          </p:cNvSpPr>
          <p:nvPr>
            <p:ph type="sldNum" sz="quarter" idx="10"/>
          </p:nvPr>
        </p:nvSpPr>
        <p:spPr/>
        <p:txBody>
          <a:bodyPr/>
          <a:lstStyle/>
          <a:p>
            <a:fld id="{14BFFC39-BC72-48B4-A0A6-99779B4C954E}" type="slidenum">
              <a:rPr lang="en-US" smtClean="0"/>
              <a:t>4</a:t>
            </a:fld>
            <a:endParaRPr lang="en-US" dirty="0"/>
          </a:p>
        </p:txBody>
      </p:sp>
    </p:spTree>
    <p:extLst>
      <p:ext uri="{BB962C8B-B14F-4D97-AF65-F5344CB8AC3E}">
        <p14:creationId xmlns:p14="http://schemas.microsoft.com/office/powerpoint/2010/main" val="417455798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457200" lvl="1" indent="0">
              <a:buNone/>
            </a:pPr>
            <a:r>
              <a:rPr lang="en-US" sz="3200" dirty="0" smtClean="0"/>
              <a:t>My institution:</a:t>
            </a:r>
          </a:p>
          <a:p>
            <a:pPr marL="971550" lvl="1" indent="-514350">
              <a:buAutoNum type="arabicPeriod"/>
            </a:pPr>
            <a:r>
              <a:rPr lang="en-US" sz="3200" dirty="0" smtClean="0">
                <a:solidFill>
                  <a:srgbClr val="FF0000"/>
                </a:solidFill>
              </a:rPr>
              <a:t>Already has one or more overseas campuses</a:t>
            </a:r>
          </a:p>
          <a:p>
            <a:pPr marL="971550" lvl="1" indent="-514350">
              <a:buAutoNum type="arabicPeriod"/>
            </a:pPr>
            <a:r>
              <a:rPr lang="en-US" sz="3200" dirty="0" smtClean="0">
                <a:solidFill>
                  <a:srgbClr val="FF0000"/>
                </a:solidFill>
              </a:rPr>
              <a:t>Is part way through developing its first overseas campus</a:t>
            </a:r>
          </a:p>
          <a:p>
            <a:pPr marL="971550" lvl="1" indent="-514350">
              <a:buAutoNum type="arabicPeriod"/>
            </a:pPr>
            <a:r>
              <a:rPr lang="en-US" sz="3200" dirty="0" smtClean="0">
                <a:solidFill>
                  <a:srgbClr val="FF0000"/>
                </a:solidFill>
              </a:rPr>
              <a:t>Does not yet have an overseas campus but is considering one</a:t>
            </a:r>
          </a:p>
          <a:p>
            <a:pPr marL="971550" lvl="1" indent="-514350">
              <a:buAutoNum type="arabicPeriod"/>
            </a:pPr>
            <a:r>
              <a:rPr lang="en-US" sz="3200" dirty="0" smtClean="0">
                <a:solidFill>
                  <a:srgbClr val="FF0000"/>
                </a:solidFill>
              </a:rPr>
              <a:t>Is not currently considering an overseas campus but has other major TNE developments</a:t>
            </a:r>
          </a:p>
          <a:p>
            <a:pPr marL="971550" lvl="1" indent="-514350">
              <a:buAutoNum type="arabicPeriod"/>
            </a:pPr>
            <a:r>
              <a:rPr lang="en-US" sz="3200" dirty="0" smtClean="0">
                <a:solidFill>
                  <a:srgbClr val="FF0000"/>
                </a:solidFill>
              </a:rPr>
              <a:t>Does not have any major TNE developments</a:t>
            </a:r>
          </a:p>
          <a:p>
            <a:endParaRPr lang="en-US" dirty="0"/>
          </a:p>
        </p:txBody>
      </p:sp>
      <p:sp>
        <p:nvSpPr>
          <p:cNvPr id="4" name="Slide Number Placeholder 3"/>
          <p:cNvSpPr>
            <a:spLocks noGrp="1"/>
          </p:cNvSpPr>
          <p:nvPr>
            <p:ph type="sldNum" sz="quarter" idx="10"/>
          </p:nvPr>
        </p:nvSpPr>
        <p:spPr/>
        <p:txBody>
          <a:bodyPr/>
          <a:lstStyle/>
          <a:p>
            <a:fld id="{14BFFC39-BC72-48B4-A0A6-99779B4C954E}" type="slidenum">
              <a:rPr lang="en-US" smtClean="0"/>
              <a:t>5</a:t>
            </a:fld>
            <a:endParaRPr lang="en-US" dirty="0"/>
          </a:p>
        </p:txBody>
      </p:sp>
    </p:spTree>
    <p:extLst>
      <p:ext uri="{BB962C8B-B14F-4D97-AF65-F5344CB8AC3E}">
        <p14:creationId xmlns:p14="http://schemas.microsoft.com/office/powerpoint/2010/main" val="322179180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0" y="2130425"/>
            <a:ext cx="9144000" cy="1069975"/>
          </a:xfrm>
          <a:solidFill>
            <a:srgbClr val="A6113A"/>
          </a:solidFill>
        </p:spPr>
        <p:txBody>
          <a:bodyPr>
            <a:normAutofit/>
          </a:bodyPr>
          <a:lstStyle>
            <a:lvl1pPr>
              <a:defRPr sz="3600">
                <a:solidFill>
                  <a:schemeClr val="bg1"/>
                </a:solidFill>
                <a:latin typeface="AmerType Md BT" pitchFamily="18" charset="0"/>
              </a:defRPr>
            </a:lvl1pPr>
          </a:lstStyle>
          <a:p>
            <a:r>
              <a:rPr lang="en-US" dirty="0" smtClean="0"/>
              <a:t>Click to edit Master title style</a:t>
            </a:r>
            <a:endParaRPr lang="en-US" dirty="0"/>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Click to edit Master subtitle style</a:t>
            </a:r>
            <a:endParaRPr lang="en-US" dirty="0"/>
          </a:p>
        </p:txBody>
      </p:sp>
    </p:spTree>
    <p:extLst>
      <p:ext uri="{BB962C8B-B14F-4D97-AF65-F5344CB8AC3E}">
        <p14:creationId xmlns:p14="http://schemas.microsoft.com/office/powerpoint/2010/main" val="2421837660"/>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0" y="457200"/>
            <a:ext cx="9144000" cy="838200"/>
          </a:xfrm>
          <a:solidFill>
            <a:srgbClr val="A6113A"/>
          </a:solidFill>
        </p:spPr>
        <p:txBody>
          <a:bodyPr>
            <a:normAutofit/>
          </a:bodyPr>
          <a:lstStyle>
            <a:lvl1pPr>
              <a:defRPr sz="4000">
                <a:solidFill>
                  <a:schemeClr val="bg1"/>
                </a:solidFill>
              </a:defRPr>
            </a:lvl1pPr>
          </a:lstStyle>
          <a:p>
            <a:r>
              <a:rPr lang="en-US" dirty="0"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US"/>
          </a:p>
        </p:txBody>
      </p:sp>
    </p:spTree>
    <p:extLst>
      <p:ext uri="{BB962C8B-B14F-4D97-AF65-F5344CB8AC3E}">
        <p14:creationId xmlns:p14="http://schemas.microsoft.com/office/powerpoint/2010/main" val="3537977466"/>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a:solidFill>
            <a:srgbClr val="A6113A"/>
          </a:solidFill>
        </p:spPr>
        <p:txBody>
          <a:bodyPr anchor="t"/>
          <a:lstStyle>
            <a:lvl1pPr algn="l">
              <a:defRPr sz="4000" b="1" cap="all"/>
            </a:lvl1pPr>
          </a:lstStyle>
          <a:p>
            <a:r>
              <a:rPr lang="en-US" dirty="0" smtClean="0"/>
              <a:t>Click to edit Master title style</a:t>
            </a:r>
            <a:endParaRPr lang="en-US" dirty="0"/>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9604EED5-9D3D-4E54-AF16-558A0DF507F3}" type="datetime1">
              <a:rPr lang="en-US" smtClean="0"/>
              <a:t>6/13/2014</a:t>
            </a:fld>
            <a:endParaRPr lang="en-US"/>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7A0A70DF-DBE8-46CE-A3A7-569AFB35F4E2}" type="slidenum">
              <a:rPr lang="en-US" smtClean="0"/>
              <a:t>‹#›</a:t>
            </a:fld>
            <a:endParaRPr lang="en-US"/>
          </a:p>
        </p:txBody>
      </p:sp>
    </p:spTree>
    <p:extLst>
      <p:ext uri="{BB962C8B-B14F-4D97-AF65-F5344CB8AC3E}">
        <p14:creationId xmlns:p14="http://schemas.microsoft.com/office/powerpoint/2010/main" val="287972018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solidFill>
            <a:srgbClr val="A6113A"/>
          </a:solidFill>
        </p:spPr>
        <p:txBody>
          <a:bodyPr/>
          <a:lstStyle>
            <a:lvl1pPr>
              <a:defRPr>
                <a:solidFill>
                  <a:schemeClr val="bg1"/>
                </a:solidFill>
              </a:defRPr>
            </a:lvl1pPr>
          </a:lstStyle>
          <a:p>
            <a:r>
              <a:rPr lang="en-US" dirty="0" smtClean="0"/>
              <a:t>Click to edit Master title style</a:t>
            </a:r>
            <a:endParaRPr lang="en-US" dirty="0"/>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a:xfrm>
            <a:off x="457200" y="6356350"/>
            <a:ext cx="2133600" cy="365125"/>
          </a:xfrm>
          <a:prstGeom prst="rect">
            <a:avLst/>
          </a:prstGeom>
        </p:spPr>
        <p:txBody>
          <a:bodyPr/>
          <a:lstStyle/>
          <a:p>
            <a:fld id="{444C1235-677F-4070-AC47-D0A57B34C510}" type="datetime1">
              <a:rPr lang="en-US" smtClean="0"/>
              <a:t>6/13/2014</a:t>
            </a:fld>
            <a:endParaRPr lang="en-US"/>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en-US"/>
          </a:p>
        </p:txBody>
      </p:sp>
      <p:sp>
        <p:nvSpPr>
          <p:cNvPr id="7" name="Slide Number Placeholder 6"/>
          <p:cNvSpPr>
            <a:spLocks noGrp="1"/>
          </p:cNvSpPr>
          <p:nvPr>
            <p:ph type="sldNum" sz="quarter" idx="12"/>
          </p:nvPr>
        </p:nvSpPr>
        <p:spPr>
          <a:xfrm>
            <a:off x="6553200" y="6356350"/>
            <a:ext cx="2133600" cy="365125"/>
          </a:xfrm>
          <a:prstGeom prst="rect">
            <a:avLst/>
          </a:prstGeom>
        </p:spPr>
        <p:txBody>
          <a:bodyPr/>
          <a:lstStyle/>
          <a:p>
            <a:fld id="{7A0A70DF-DBE8-46CE-A3A7-569AFB35F4E2}" type="slidenum">
              <a:rPr lang="en-US" smtClean="0"/>
              <a:t>‹#›</a:t>
            </a:fld>
            <a:endParaRPr lang="en-US"/>
          </a:p>
        </p:txBody>
      </p:sp>
    </p:spTree>
    <p:extLst>
      <p:ext uri="{BB962C8B-B14F-4D97-AF65-F5344CB8AC3E}">
        <p14:creationId xmlns:p14="http://schemas.microsoft.com/office/powerpoint/2010/main" val="387202779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solidFill>
            <a:srgbClr val="A6113A"/>
          </a:solidFill>
        </p:spPr>
        <p:txBody>
          <a:bodyPr/>
          <a:lstStyle>
            <a:lvl1pPr>
              <a:defRPr>
                <a:solidFill>
                  <a:schemeClr val="bg1"/>
                </a:solidFill>
              </a:defRPr>
            </a:lvl1pPr>
          </a:lstStyle>
          <a:p>
            <a:r>
              <a:rPr lang="en-US" dirty="0" smtClean="0"/>
              <a:t>Click to edit Master title style</a:t>
            </a:r>
            <a:endParaRPr lang="en-US" dirty="0"/>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a:xfrm>
            <a:off x="457200" y="6356350"/>
            <a:ext cx="2133600" cy="365125"/>
          </a:xfrm>
          <a:prstGeom prst="rect">
            <a:avLst/>
          </a:prstGeom>
        </p:spPr>
        <p:txBody>
          <a:bodyPr/>
          <a:lstStyle/>
          <a:p>
            <a:fld id="{0916DA10-8AEC-46D7-83AE-031237A3DD7D}" type="datetime1">
              <a:rPr lang="en-US" smtClean="0"/>
              <a:t>6/13/2014</a:t>
            </a:fld>
            <a:endParaRPr lang="en-US"/>
          </a:p>
        </p:txBody>
      </p:sp>
      <p:sp>
        <p:nvSpPr>
          <p:cNvPr id="8" name="Footer Placeholder 7"/>
          <p:cNvSpPr>
            <a:spLocks noGrp="1"/>
          </p:cNvSpPr>
          <p:nvPr>
            <p:ph type="ftr" sz="quarter" idx="11"/>
          </p:nvPr>
        </p:nvSpPr>
        <p:spPr>
          <a:xfrm>
            <a:off x="3124200" y="6356350"/>
            <a:ext cx="2895600" cy="365125"/>
          </a:xfrm>
          <a:prstGeom prst="rect">
            <a:avLst/>
          </a:prstGeom>
        </p:spPr>
        <p:txBody>
          <a:bodyPr/>
          <a:lstStyle/>
          <a:p>
            <a:endParaRPr lang="en-US"/>
          </a:p>
        </p:txBody>
      </p:sp>
      <p:sp>
        <p:nvSpPr>
          <p:cNvPr id="9" name="Slide Number Placeholder 8"/>
          <p:cNvSpPr>
            <a:spLocks noGrp="1"/>
          </p:cNvSpPr>
          <p:nvPr>
            <p:ph type="sldNum" sz="quarter" idx="12"/>
          </p:nvPr>
        </p:nvSpPr>
        <p:spPr>
          <a:xfrm>
            <a:off x="6553200" y="6356350"/>
            <a:ext cx="2133600" cy="365125"/>
          </a:xfrm>
          <a:prstGeom prst="rect">
            <a:avLst/>
          </a:prstGeom>
        </p:spPr>
        <p:txBody>
          <a:bodyPr/>
          <a:lstStyle/>
          <a:p>
            <a:fld id="{7A0A70DF-DBE8-46CE-A3A7-569AFB35F4E2}" type="slidenum">
              <a:rPr lang="en-US" smtClean="0"/>
              <a:t>‹#›</a:t>
            </a:fld>
            <a:endParaRPr lang="en-US"/>
          </a:p>
        </p:txBody>
      </p:sp>
    </p:spTree>
    <p:extLst>
      <p:ext uri="{BB962C8B-B14F-4D97-AF65-F5344CB8AC3E}">
        <p14:creationId xmlns:p14="http://schemas.microsoft.com/office/powerpoint/2010/main" val="28799285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solidFill>
            <a:srgbClr val="A6113A"/>
          </a:solidFill>
        </p:spPr>
        <p:txBody>
          <a:bodyPr/>
          <a:lstStyle>
            <a:lvl1pPr>
              <a:defRPr>
                <a:solidFill>
                  <a:schemeClr val="bg1"/>
                </a:solidFill>
              </a:defRPr>
            </a:lvl1pPr>
          </a:lstStyle>
          <a:p>
            <a:r>
              <a:rPr lang="en-US" smtClean="0"/>
              <a:t>Click to edit Master title style</a:t>
            </a:r>
            <a:endParaRPr lang="en-US"/>
          </a:p>
        </p:txBody>
      </p:sp>
      <p:sp>
        <p:nvSpPr>
          <p:cNvPr id="3" name="Date Placeholder 2"/>
          <p:cNvSpPr>
            <a:spLocks noGrp="1"/>
          </p:cNvSpPr>
          <p:nvPr>
            <p:ph type="dt" sz="half" idx="10"/>
          </p:nvPr>
        </p:nvSpPr>
        <p:spPr>
          <a:xfrm>
            <a:off x="457200" y="6356350"/>
            <a:ext cx="2133600" cy="365125"/>
          </a:xfrm>
          <a:prstGeom prst="rect">
            <a:avLst/>
          </a:prstGeom>
        </p:spPr>
        <p:txBody>
          <a:bodyPr/>
          <a:lstStyle/>
          <a:p>
            <a:fld id="{E759ABC3-0F29-4040-B7CA-06E6679ECC83}" type="datetime1">
              <a:rPr lang="en-US" smtClean="0"/>
              <a:t>6/13/2014</a:t>
            </a:fld>
            <a:endParaRPr lang="en-US"/>
          </a:p>
        </p:txBody>
      </p:sp>
      <p:sp>
        <p:nvSpPr>
          <p:cNvPr id="4" name="Footer Placeholder 3"/>
          <p:cNvSpPr>
            <a:spLocks noGrp="1"/>
          </p:cNvSpPr>
          <p:nvPr>
            <p:ph type="ftr" sz="quarter" idx="11"/>
          </p:nvPr>
        </p:nvSpPr>
        <p:spPr>
          <a:xfrm>
            <a:off x="3124200" y="6356350"/>
            <a:ext cx="2895600" cy="365125"/>
          </a:xfrm>
          <a:prstGeom prst="rect">
            <a:avLst/>
          </a:prstGeom>
        </p:spPr>
        <p:txBody>
          <a:bodyPr/>
          <a:lstStyle/>
          <a:p>
            <a:endParaRPr lang="en-US"/>
          </a:p>
        </p:txBody>
      </p:sp>
      <p:sp>
        <p:nvSpPr>
          <p:cNvPr id="5" name="Slide Number Placeholder 4"/>
          <p:cNvSpPr>
            <a:spLocks noGrp="1"/>
          </p:cNvSpPr>
          <p:nvPr>
            <p:ph type="sldNum" sz="quarter" idx="12"/>
          </p:nvPr>
        </p:nvSpPr>
        <p:spPr>
          <a:xfrm>
            <a:off x="6553200" y="6356350"/>
            <a:ext cx="2133600" cy="365125"/>
          </a:xfrm>
          <a:prstGeom prst="rect">
            <a:avLst/>
          </a:prstGeom>
        </p:spPr>
        <p:txBody>
          <a:bodyPr/>
          <a:lstStyle/>
          <a:p>
            <a:fld id="{7A0A70DF-DBE8-46CE-A3A7-569AFB35F4E2}" type="slidenum">
              <a:rPr lang="en-US" smtClean="0"/>
              <a:t>‹#›</a:t>
            </a:fld>
            <a:endParaRPr lang="en-US"/>
          </a:p>
        </p:txBody>
      </p:sp>
    </p:spTree>
    <p:extLst>
      <p:ext uri="{BB962C8B-B14F-4D97-AF65-F5344CB8AC3E}">
        <p14:creationId xmlns:p14="http://schemas.microsoft.com/office/powerpoint/2010/main" val="264595768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57200" y="6356350"/>
            <a:ext cx="2133600" cy="365125"/>
          </a:xfrm>
          <a:prstGeom prst="rect">
            <a:avLst/>
          </a:prstGeom>
        </p:spPr>
        <p:txBody>
          <a:bodyPr/>
          <a:lstStyle/>
          <a:p>
            <a:fld id="{A3018CF9-6E49-4E44-878C-612B330977C4}" type="datetime1">
              <a:rPr lang="en-US" smtClean="0"/>
              <a:t>6/13/2014</a:t>
            </a:fld>
            <a:endParaRPr lang="en-US"/>
          </a:p>
        </p:txBody>
      </p:sp>
      <p:sp>
        <p:nvSpPr>
          <p:cNvPr id="3" name="Footer Placeholder 2"/>
          <p:cNvSpPr>
            <a:spLocks noGrp="1"/>
          </p:cNvSpPr>
          <p:nvPr>
            <p:ph type="ftr" sz="quarter" idx="11"/>
          </p:nvPr>
        </p:nvSpPr>
        <p:spPr>
          <a:xfrm>
            <a:off x="3124200" y="6356350"/>
            <a:ext cx="2895600" cy="365125"/>
          </a:xfrm>
          <a:prstGeom prst="rect">
            <a:avLst/>
          </a:prstGeom>
        </p:spPr>
        <p:txBody>
          <a:bodyPr/>
          <a:lstStyle/>
          <a:p>
            <a:endParaRPr lang="en-US"/>
          </a:p>
        </p:txBody>
      </p:sp>
      <p:sp>
        <p:nvSpPr>
          <p:cNvPr id="4" name="Slide Number Placeholder 3"/>
          <p:cNvSpPr>
            <a:spLocks noGrp="1"/>
          </p:cNvSpPr>
          <p:nvPr>
            <p:ph type="sldNum" sz="quarter" idx="12"/>
          </p:nvPr>
        </p:nvSpPr>
        <p:spPr>
          <a:xfrm>
            <a:off x="6553200" y="6356350"/>
            <a:ext cx="2133600" cy="365125"/>
          </a:xfrm>
          <a:prstGeom prst="rect">
            <a:avLst/>
          </a:prstGeom>
        </p:spPr>
        <p:txBody>
          <a:bodyPr/>
          <a:lstStyle/>
          <a:p>
            <a:fld id="{7A0A70DF-DBE8-46CE-A3A7-569AFB35F4E2}" type="slidenum">
              <a:rPr lang="en-US" smtClean="0"/>
              <a:t>‹#›</a:t>
            </a:fld>
            <a:endParaRPr lang="en-US"/>
          </a:p>
        </p:txBody>
      </p:sp>
    </p:spTree>
    <p:extLst>
      <p:ext uri="{BB962C8B-B14F-4D97-AF65-F5344CB8AC3E}">
        <p14:creationId xmlns:p14="http://schemas.microsoft.com/office/powerpoint/2010/main" val="393299030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a:solidFill>
            <a:srgbClr val="A6113A"/>
          </a:solidFill>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fld id="{0EB80443-6570-494C-83C9-7F21B1DAE451}" type="datetime1">
              <a:rPr lang="en-US" smtClean="0"/>
              <a:t>6/13/2014</a:t>
            </a:fld>
            <a:endParaRPr lang="en-US"/>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en-US"/>
          </a:p>
        </p:txBody>
      </p:sp>
      <p:sp>
        <p:nvSpPr>
          <p:cNvPr id="7" name="Slide Number Placeholder 6"/>
          <p:cNvSpPr>
            <a:spLocks noGrp="1"/>
          </p:cNvSpPr>
          <p:nvPr>
            <p:ph type="sldNum" sz="quarter" idx="12"/>
          </p:nvPr>
        </p:nvSpPr>
        <p:spPr>
          <a:xfrm>
            <a:off x="6553200" y="6356350"/>
            <a:ext cx="2133600" cy="365125"/>
          </a:xfrm>
          <a:prstGeom prst="rect">
            <a:avLst/>
          </a:prstGeom>
        </p:spPr>
        <p:txBody>
          <a:bodyPr/>
          <a:lstStyle/>
          <a:p>
            <a:fld id="{7A0A70DF-DBE8-46CE-A3A7-569AFB35F4E2}" type="slidenum">
              <a:rPr lang="en-US" smtClean="0"/>
              <a:t>‹#›</a:t>
            </a:fld>
            <a:endParaRPr lang="en-US"/>
          </a:p>
        </p:txBody>
      </p:sp>
    </p:spTree>
    <p:extLst>
      <p:ext uri="{BB962C8B-B14F-4D97-AF65-F5344CB8AC3E}">
        <p14:creationId xmlns:p14="http://schemas.microsoft.com/office/powerpoint/2010/main" val="320539239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a:solidFill>
            <a:srgbClr val="A6113A"/>
          </a:solidFill>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fld id="{39433B24-A316-4477-85D8-E6854607E12C}" type="datetime1">
              <a:rPr lang="en-US" smtClean="0"/>
              <a:t>6/13/2014</a:t>
            </a:fld>
            <a:endParaRPr lang="en-US"/>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en-US"/>
          </a:p>
        </p:txBody>
      </p:sp>
      <p:sp>
        <p:nvSpPr>
          <p:cNvPr id="7" name="Slide Number Placeholder 6"/>
          <p:cNvSpPr>
            <a:spLocks noGrp="1"/>
          </p:cNvSpPr>
          <p:nvPr>
            <p:ph type="sldNum" sz="quarter" idx="12"/>
          </p:nvPr>
        </p:nvSpPr>
        <p:spPr>
          <a:xfrm>
            <a:off x="6553200" y="6356350"/>
            <a:ext cx="2133600" cy="365125"/>
          </a:xfrm>
          <a:prstGeom prst="rect">
            <a:avLst/>
          </a:prstGeom>
        </p:spPr>
        <p:txBody>
          <a:bodyPr/>
          <a:lstStyle/>
          <a:p>
            <a:fld id="{7A0A70DF-DBE8-46CE-A3A7-569AFB35F4E2}" type="slidenum">
              <a:rPr lang="en-US" smtClean="0"/>
              <a:t>‹#›</a:t>
            </a:fld>
            <a:endParaRPr lang="en-US"/>
          </a:p>
        </p:txBody>
      </p:sp>
    </p:spTree>
    <p:extLst>
      <p:ext uri="{BB962C8B-B14F-4D97-AF65-F5344CB8AC3E}">
        <p14:creationId xmlns:p14="http://schemas.microsoft.com/office/powerpoint/2010/main" val="344986277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solidFill>
            <a:srgbClr val="A50021"/>
          </a:solidFill>
        </p:spPr>
        <p:txBody>
          <a:bodyPr/>
          <a:lstStyle>
            <a:lvl1pPr>
              <a:defRPr>
                <a:solidFill>
                  <a:schemeClr val="bg1"/>
                </a:solidFill>
              </a:defRPr>
            </a:lvl1p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78B023CE-FE89-4AD9-BB9A-56D8461AC559}" type="datetime1">
              <a:rPr lang="en-US" smtClean="0"/>
              <a:t>6/13/2014</a:t>
            </a:fld>
            <a:endParaRPr lang="en-US"/>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7A0A70DF-DBE8-46CE-A3A7-569AFB35F4E2}" type="slidenum">
              <a:rPr lang="en-US" smtClean="0"/>
              <a:t>‹#›</a:t>
            </a:fld>
            <a:endParaRPr lang="en-US"/>
          </a:p>
        </p:txBody>
      </p:sp>
    </p:spTree>
    <p:extLst>
      <p:ext uri="{BB962C8B-B14F-4D97-AF65-F5344CB8AC3E}">
        <p14:creationId xmlns:p14="http://schemas.microsoft.com/office/powerpoint/2010/main" val="243896217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a:solidFill>
            <a:srgbClr val="A6113A"/>
          </a:solidFill>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F51FF635-2D79-4EA6-A715-23CA27AD963F}" type="datetime1">
              <a:rPr lang="en-US" smtClean="0"/>
              <a:t>6/13/2014</a:t>
            </a:fld>
            <a:endParaRPr lang="en-US"/>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7A0A70DF-DBE8-46CE-A3A7-569AFB35F4E2}" type="slidenum">
              <a:rPr lang="en-US" smtClean="0"/>
              <a:t>‹#›</a:t>
            </a:fld>
            <a:endParaRPr lang="en-US"/>
          </a:p>
        </p:txBody>
      </p:sp>
    </p:spTree>
    <p:extLst>
      <p:ext uri="{BB962C8B-B14F-4D97-AF65-F5344CB8AC3E}">
        <p14:creationId xmlns:p14="http://schemas.microsoft.com/office/powerpoint/2010/main" val="286597954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gif"/><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0" y="533400"/>
            <a:ext cx="9144000" cy="838200"/>
          </a:xfrm>
          <a:prstGeom prst="rect">
            <a:avLst/>
          </a:prstGeom>
          <a:solidFill>
            <a:srgbClr val="A6113A"/>
          </a:solidFill>
        </p:spPr>
        <p:txBody>
          <a:bodyPr vert="horz" lIns="91440" tIns="45720" rIns="91440" bIns="45720" rtlCol="0" anchor="ctr">
            <a:normAutofit/>
          </a:bodyPr>
          <a:lstStyle/>
          <a:p>
            <a:r>
              <a:rPr lang="en-US" dirty="0" smtClean="0"/>
              <a:t>Click to edit Master title style</a:t>
            </a:r>
            <a:endParaRPr lang="en-US" dirty="0"/>
          </a:p>
        </p:txBody>
      </p:sp>
      <p:sp>
        <p:nvSpPr>
          <p:cNvPr id="3" name="Text Placeholder 2"/>
          <p:cNvSpPr>
            <a:spLocks noGrp="1"/>
          </p:cNvSpPr>
          <p:nvPr>
            <p:ph type="body" idx="1"/>
          </p:nvPr>
        </p:nvSpPr>
        <p:spPr>
          <a:xfrm>
            <a:off x="457200" y="1600201"/>
            <a:ext cx="8229600" cy="4419599"/>
          </a:xfrm>
          <a:prstGeom prst="rect">
            <a:avLst/>
          </a:prstGeom>
        </p:spPr>
        <p:txBody>
          <a:bodyPr vert="horz" lIns="91440" tIns="45720" rIns="91440" bIns="45720"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pic>
        <p:nvPicPr>
          <p:cNvPr id="13" name="Picture 12"/>
          <p:cNvPicPr>
            <a:picLocks noChangeAspect="1"/>
          </p:cNvPicPr>
          <p:nvPr userDrawn="1"/>
        </p:nvPicPr>
        <p:blipFill>
          <a:blip r:embed="rId13">
            <a:extLst>
              <a:ext uri="{28A0092B-C50C-407E-A947-70E740481C1C}">
                <a14:useLocalDpi xmlns:a14="http://schemas.microsoft.com/office/drawing/2010/main" val="0"/>
              </a:ext>
            </a:extLst>
          </a:blip>
          <a:stretch>
            <a:fillRect/>
          </a:stretch>
        </p:blipFill>
        <p:spPr>
          <a:xfrm>
            <a:off x="5290236" y="6096000"/>
            <a:ext cx="3829050" cy="522143"/>
          </a:xfrm>
          <a:prstGeom prst="rect">
            <a:avLst/>
          </a:prstGeom>
        </p:spPr>
      </p:pic>
    </p:spTree>
    <p:extLst>
      <p:ext uri="{BB962C8B-B14F-4D97-AF65-F5344CB8AC3E}">
        <p14:creationId xmlns:p14="http://schemas.microsoft.com/office/powerpoint/2010/main" val="36438592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iming>
    <p:tnLst>
      <p:par>
        <p:cTn id="1" dur="indefinite" restart="never" nodeType="tmRoot"/>
      </p:par>
    </p:tnLst>
  </p:timing>
  <p:hf sldNum="0" hdr="0" ftr="0"/>
  <p:txStyles>
    <p:titleStyle>
      <a:lvl1pPr algn="ctr" defTabSz="914400" rtl="0" eaLnBrk="1" latinLnBrk="0" hangingPunct="1">
        <a:spcBef>
          <a:spcPct val="0"/>
        </a:spcBef>
        <a:buNone/>
        <a:defRPr sz="4400" kern="1200">
          <a:solidFill>
            <a:schemeClr val="bg1"/>
          </a:solidFill>
          <a:latin typeface="AmerType Md BT" pitchFamily="18" charset="0"/>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gif"/><Relationship Id="rId2" Type="http://schemas.openxmlformats.org/officeDocument/2006/relationships/notesSlide" Target="../notesSlides/notesSlide1.xml"/><Relationship Id="rId1" Type="http://schemas.openxmlformats.org/officeDocument/2006/relationships/slideLayout" Target="../slideLayouts/slideLayout2.xml"/><Relationship Id="rId5" Type="http://schemas.openxmlformats.org/officeDocument/2006/relationships/hyperlink" Target="http://www.brenn-white.com/training/" TargetMode="External"/><Relationship Id="rId4" Type="http://schemas.openxmlformats.org/officeDocument/2006/relationships/image" Target="../media/image2.png"/></Relationships>
</file>

<file path=ppt/slides/_rels/slide3.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4.gif"/><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5.gif"/><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hyperlink" Target="mailto:megan@brenn-white.com" TargetMode="External"/><Relationship Id="rId2" Type="http://schemas.openxmlformats.org/officeDocument/2006/relationships/hyperlink" Target="mailto:vickylewis101@gmail.com" TargetMode="External"/><Relationship Id="rId1" Type="http://schemas.openxmlformats.org/officeDocument/2006/relationships/slideLayout" Target="../slideLayouts/slideLayout2.xml"/><Relationship Id="rId6" Type="http://schemas.openxmlformats.org/officeDocument/2006/relationships/image" Target="../media/image7.jpeg"/><Relationship Id="rId5" Type="http://schemas.openxmlformats.org/officeDocument/2006/relationships/image" Target="../media/image6.png"/><Relationship Id="rId4" Type="http://schemas.openxmlformats.org/officeDocument/2006/relationships/hyperlink" Target="mailto:info@brenn-white.com"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p:txBody>
          <a:bodyPr>
            <a:normAutofit fontScale="90000"/>
          </a:bodyPr>
          <a:lstStyle/>
          <a:p>
            <a:r>
              <a:rPr lang="en-US" dirty="0" smtClean="0"/>
              <a:t>The Proper Role of Marketing in </a:t>
            </a:r>
            <a:br>
              <a:rPr lang="en-US" dirty="0" smtClean="0"/>
            </a:br>
            <a:r>
              <a:rPr lang="en-US" dirty="0" smtClean="0"/>
              <a:t>Overseas Campus Development</a:t>
            </a:r>
            <a:endParaRPr lang="en-US" dirty="0"/>
          </a:p>
        </p:txBody>
      </p:sp>
      <p:sp>
        <p:nvSpPr>
          <p:cNvPr id="6" name="Subtitle 2"/>
          <p:cNvSpPr txBox="1">
            <a:spLocks/>
          </p:cNvSpPr>
          <p:nvPr/>
        </p:nvSpPr>
        <p:spPr>
          <a:xfrm>
            <a:off x="1366157" y="3581400"/>
            <a:ext cx="6400800" cy="1752600"/>
          </a:xfrm>
          <a:prstGeom prst="rect">
            <a:avLst/>
          </a:prstGeom>
        </p:spPr>
        <p:txBody>
          <a:bodyPr vert="horz" lIns="91440" tIns="45720" rIns="91440" bIns="45720" rtlCol="0">
            <a:normAutofit/>
          </a:bodyPr>
          <a:lstStyle>
            <a:lvl1pPr marL="0" indent="0" algn="ctr" defTabSz="914400" rtl="0" eaLnBrk="1" latinLnBrk="0" hangingPunct="1">
              <a:spcBef>
                <a:spcPct val="20000"/>
              </a:spcBef>
              <a:buFont typeface="Arial"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r>
              <a:rPr lang="en-US" sz="2600" dirty="0" smtClean="0"/>
              <a:t>Dr. Vicky Lewis</a:t>
            </a:r>
            <a:endParaRPr lang="en-US" dirty="0"/>
          </a:p>
        </p:txBody>
      </p:sp>
    </p:spTree>
    <p:extLst>
      <p:ext uri="{BB962C8B-B14F-4D97-AF65-F5344CB8AC3E}">
        <p14:creationId xmlns:p14="http://schemas.microsoft.com/office/powerpoint/2010/main" val="306284044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0" y="381000"/>
            <a:ext cx="9144000" cy="987552"/>
          </a:xfrm>
        </p:spPr>
        <p:txBody>
          <a:bodyPr/>
          <a:lstStyle/>
          <a:p>
            <a:r>
              <a:rPr lang="en-US" dirty="0" smtClean="0"/>
              <a:t>Introductions</a:t>
            </a:r>
            <a:endParaRPr lang="en-US" dirty="0"/>
          </a:p>
        </p:txBody>
      </p:sp>
      <p:pic>
        <p:nvPicPr>
          <p:cNvPr id="4" name="Content Placeholder 3"/>
          <p:cNvPicPr>
            <a:picLocks noGrp="1" noChangeAspect="1"/>
          </p:cNvPicPr>
          <p:nvPr>
            <p:ph idx="1"/>
          </p:nvPr>
        </p:nvPicPr>
        <p:blipFill rotWithShape="1">
          <a:blip r:embed="rId3">
            <a:extLst>
              <a:ext uri="{28A0092B-C50C-407E-A947-70E740481C1C}">
                <a14:useLocalDpi xmlns:a14="http://schemas.microsoft.com/office/drawing/2010/main" val="0"/>
              </a:ext>
            </a:extLst>
          </a:blip>
          <a:stretch/>
        </p:blipFill>
        <p:spPr>
          <a:xfrm>
            <a:off x="4495800" y="1809067"/>
            <a:ext cx="4319752" cy="589057"/>
          </a:xfrm>
        </p:spPr>
      </p:pic>
      <p:sp>
        <p:nvSpPr>
          <p:cNvPr id="5" name="Content Placeholder 3"/>
          <p:cNvSpPr txBox="1">
            <a:spLocks/>
          </p:cNvSpPr>
          <p:nvPr/>
        </p:nvSpPr>
        <p:spPr>
          <a:xfrm>
            <a:off x="685800" y="5046315"/>
            <a:ext cx="8229600" cy="1142999"/>
          </a:xfrm>
          <a:prstGeom prst="rect">
            <a:avLst/>
          </a:prstGeom>
        </p:spPr>
        <p:txBody>
          <a:bodyPr vert="horz" lIns="91440" tIns="45720" rIns="91440" bIns="45720" numCol="1"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endParaRPr lang="en-US" dirty="0" smtClean="0"/>
          </a:p>
        </p:txBody>
      </p:sp>
      <p:pic>
        <p:nvPicPr>
          <p:cNvPr id="9" name="Picture 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04800" y="1906011"/>
            <a:ext cx="3794760" cy="395171"/>
          </a:xfrm>
          <a:prstGeom prst="rect">
            <a:avLst/>
          </a:prstGeom>
        </p:spPr>
      </p:pic>
      <p:sp>
        <p:nvSpPr>
          <p:cNvPr id="10" name="Rectangle 9"/>
          <p:cNvSpPr/>
          <p:nvPr/>
        </p:nvSpPr>
        <p:spPr>
          <a:xfrm>
            <a:off x="228600" y="2679918"/>
            <a:ext cx="4572000" cy="2246769"/>
          </a:xfrm>
          <a:prstGeom prst="rect">
            <a:avLst/>
          </a:prstGeom>
        </p:spPr>
        <p:txBody>
          <a:bodyPr wrap="square" numCol="1">
            <a:spAutoFit/>
          </a:bodyPr>
          <a:lstStyle/>
          <a:p>
            <a:pPr marL="457200" indent="-457200">
              <a:buFont typeface="Arial" pitchFamily="34" charset="0"/>
              <a:buChar char="•"/>
            </a:pPr>
            <a:r>
              <a:rPr lang="en-US" sz="2800" dirty="0" smtClean="0"/>
              <a:t>International higher </a:t>
            </a:r>
            <a:r>
              <a:rPr lang="en-US" sz="2800" dirty="0" err="1" smtClean="0"/>
              <a:t>ed</a:t>
            </a:r>
            <a:endParaRPr lang="en-US" sz="2800" dirty="0" smtClean="0"/>
          </a:p>
          <a:p>
            <a:pPr marL="457200" indent="-457200">
              <a:buFont typeface="Arial" pitchFamily="34" charset="0"/>
              <a:buChar char="•"/>
            </a:pPr>
            <a:r>
              <a:rPr lang="en-US" sz="2800" dirty="0" smtClean="0"/>
              <a:t>Strategy, writing, editing, marketing, research, translation, training</a:t>
            </a:r>
            <a:endParaRPr lang="en-US" dirty="0" smtClean="0">
              <a:hlinkClick r:id="rId5"/>
            </a:endParaRPr>
          </a:p>
          <a:p>
            <a:pPr marL="457200" indent="-457200">
              <a:buFont typeface="Arial" pitchFamily="34" charset="0"/>
              <a:buChar char="•"/>
            </a:pPr>
            <a:r>
              <a:rPr lang="en-US" sz="2800" dirty="0" smtClean="0">
                <a:hlinkClick r:id="rId5"/>
              </a:rPr>
              <a:t>brenn-white.com/training</a:t>
            </a:r>
            <a:endParaRPr lang="en-US" sz="2800" dirty="0" smtClean="0"/>
          </a:p>
        </p:txBody>
      </p:sp>
      <p:sp>
        <p:nvSpPr>
          <p:cNvPr id="11" name="Rectangle 10"/>
          <p:cNvSpPr/>
          <p:nvPr/>
        </p:nvSpPr>
        <p:spPr>
          <a:xfrm>
            <a:off x="4800600" y="2668012"/>
            <a:ext cx="4191000" cy="2677656"/>
          </a:xfrm>
          <a:prstGeom prst="rect">
            <a:avLst/>
          </a:prstGeom>
        </p:spPr>
        <p:txBody>
          <a:bodyPr wrap="square">
            <a:spAutoFit/>
          </a:bodyPr>
          <a:lstStyle/>
          <a:p>
            <a:pPr marL="457200" indent="-457200">
              <a:buFont typeface="Arial" pitchFamily="34" charset="0"/>
              <a:buChar char="•"/>
            </a:pPr>
            <a:r>
              <a:rPr lang="en-US" sz="2800" dirty="0"/>
              <a:t>Interactive online training </a:t>
            </a:r>
          </a:p>
          <a:p>
            <a:pPr marL="457200" indent="-457200">
              <a:buFont typeface="Arial" pitchFamily="34" charset="0"/>
              <a:buChar char="•"/>
            </a:pPr>
            <a:r>
              <a:rPr lang="en-US" sz="2800" dirty="0" smtClean="0"/>
              <a:t>Relevant and practical</a:t>
            </a:r>
          </a:p>
          <a:p>
            <a:pPr marL="457200" indent="-457200">
              <a:buFont typeface="Arial" pitchFamily="34" charset="0"/>
              <a:buChar char="•"/>
            </a:pPr>
            <a:r>
              <a:rPr lang="en-US" sz="2800" dirty="0" smtClean="0"/>
              <a:t>Community </a:t>
            </a:r>
            <a:r>
              <a:rPr lang="en-US" sz="2800" dirty="0"/>
              <a:t>of </a:t>
            </a:r>
            <a:r>
              <a:rPr lang="en-US" sz="2800" dirty="0" smtClean="0"/>
              <a:t>colleagues</a:t>
            </a:r>
            <a:br>
              <a:rPr lang="en-US" sz="2800" dirty="0" smtClean="0"/>
            </a:br>
            <a:endParaRPr lang="en-US" sz="2800" dirty="0" smtClean="0"/>
          </a:p>
        </p:txBody>
      </p:sp>
    </p:spTree>
    <p:extLst>
      <p:ext uri="{BB962C8B-B14F-4D97-AF65-F5344CB8AC3E}">
        <p14:creationId xmlns:p14="http://schemas.microsoft.com/office/powerpoint/2010/main" val="1525064343"/>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Diagram 2"/>
          <p:cNvGraphicFramePr/>
          <p:nvPr>
            <p:extLst>
              <p:ext uri="{D42A27DB-BD31-4B8C-83A1-F6EECF244321}">
                <p14:modId xmlns:p14="http://schemas.microsoft.com/office/powerpoint/2010/main" val="3953531851"/>
              </p:ext>
            </p:extLst>
          </p:nvPr>
        </p:nvGraphicFramePr>
        <p:xfrm>
          <a:off x="2591063" y="1447800"/>
          <a:ext cx="6324337" cy="46482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2" name="TextBox 1"/>
          <p:cNvSpPr txBox="1"/>
          <p:nvPr/>
        </p:nvSpPr>
        <p:spPr>
          <a:xfrm>
            <a:off x="152663" y="4577255"/>
            <a:ext cx="2438400" cy="369332"/>
          </a:xfrm>
          <a:prstGeom prst="rect">
            <a:avLst/>
          </a:prstGeom>
          <a:noFill/>
        </p:spPr>
        <p:txBody>
          <a:bodyPr wrap="square" rtlCol="0">
            <a:spAutoFit/>
          </a:bodyPr>
          <a:lstStyle/>
          <a:p>
            <a:pPr algn="ctr"/>
            <a:r>
              <a:rPr lang="en-US" b="1" dirty="0" smtClean="0"/>
              <a:t>Dr. Vicky Lewis</a:t>
            </a:r>
          </a:p>
        </p:txBody>
      </p:sp>
      <p:sp>
        <p:nvSpPr>
          <p:cNvPr id="7" name="Title 6"/>
          <p:cNvSpPr>
            <a:spLocks noGrp="1"/>
          </p:cNvSpPr>
          <p:nvPr>
            <p:ph type="title"/>
          </p:nvPr>
        </p:nvSpPr>
        <p:spPr>
          <a:solidFill>
            <a:srgbClr val="A6113A"/>
          </a:solidFill>
        </p:spPr>
        <p:txBody>
          <a:bodyPr/>
          <a:lstStyle/>
          <a:p>
            <a:r>
              <a:rPr lang="en-US" dirty="0" smtClean="0"/>
              <a:t>Guest Speaker</a:t>
            </a:r>
            <a:endParaRPr lang="en-US" dirty="0"/>
          </a:p>
        </p:txBody>
      </p:sp>
      <p:pic>
        <p:nvPicPr>
          <p:cNvPr id="5" name="Picture 4"/>
          <p:cNvPicPr>
            <a:picLocks noChangeAspect="1"/>
          </p:cNvPicPr>
          <p:nvPr/>
        </p:nvPicPr>
        <p:blipFill>
          <a:blip r:embed="rId8"/>
          <a:stretch>
            <a:fillRect/>
          </a:stretch>
        </p:blipFill>
        <p:spPr>
          <a:xfrm>
            <a:off x="304800" y="2057400"/>
            <a:ext cx="2089767" cy="24384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2153235329"/>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p:cNvSpPr>
            <a:spLocks noGrp="1"/>
          </p:cNvSpPr>
          <p:nvPr>
            <p:ph idx="1"/>
          </p:nvPr>
        </p:nvSpPr>
        <p:spPr/>
        <p:txBody>
          <a:bodyPr>
            <a:normAutofit/>
          </a:bodyPr>
          <a:lstStyle/>
          <a:p>
            <a:pPr marL="0" lvl="0" indent="0">
              <a:buNone/>
            </a:pPr>
            <a:r>
              <a:rPr lang="en-US" b="1" dirty="0" smtClean="0"/>
              <a:t>Participants will leave with: </a:t>
            </a:r>
          </a:p>
          <a:p>
            <a:pPr lvl="1">
              <a:buFont typeface="Arial" pitchFamily="34" charset="0"/>
              <a:buChar char="•"/>
            </a:pPr>
            <a:r>
              <a:rPr lang="en-US" dirty="0"/>
              <a:t>A</a:t>
            </a:r>
            <a:r>
              <a:rPr lang="en-US" dirty="0" smtClean="0"/>
              <a:t> greater understanding of the critical role of marketing in overseas campus development</a:t>
            </a:r>
          </a:p>
          <a:p>
            <a:pPr lvl="1">
              <a:buFont typeface="Arial" pitchFamily="34" charset="0"/>
              <a:buChar char="•"/>
            </a:pPr>
            <a:r>
              <a:rPr lang="en-US" dirty="0" smtClean="0"/>
              <a:t>Compelling arguments for involving those with marketing expertise in the process</a:t>
            </a:r>
          </a:p>
          <a:p>
            <a:pPr lvl="1">
              <a:buFont typeface="Arial" pitchFamily="34" charset="0"/>
              <a:buChar char="•"/>
            </a:pPr>
            <a:r>
              <a:rPr lang="en-US" dirty="0" smtClean="0"/>
              <a:t>A series of marketing questions your institution should consider in order to get your new venture off to the best possible start</a:t>
            </a:r>
          </a:p>
          <a:p>
            <a:pPr marL="457200" lvl="1" indent="0">
              <a:buNone/>
            </a:pPr>
            <a:endParaRPr lang="en-US" dirty="0" smtClean="0"/>
          </a:p>
          <a:p>
            <a:pPr lvl="1">
              <a:buFont typeface="Arial"/>
              <a:buChar char="•"/>
            </a:pPr>
            <a:endParaRPr lang="en-US" dirty="0" smtClean="0"/>
          </a:p>
          <a:p>
            <a:pPr lvl="1"/>
            <a:endParaRPr lang="en-US" b="1" dirty="0" smtClean="0"/>
          </a:p>
        </p:txBody>
      </p:sp>
      <p:sp>
        <p:nvSpPr>
          <p:cNvPr id="3" name="Title 2"/>
          <p:cNvSpPr>
            <a:spLocks noGrp="1"/>
          </p:cNvSpPr>
          <p:nvPr>
            <p:ph type="title"/>
          </p:nvPr>
        </p:nvSpPr>
        <p:spPr/>
        <p:txBody>
          <a:bodyPr/>
          <a:lstStyle/>
          <a:p>
            <a:r>
              <a:rPr lang="en-US" dirty="0" smtClean="0"/>
              <a:t>Today’s Learning Outcomes</a:t>
            </a:r>
            <a:endParaRPr lang="en-US" dirty="0"/>
          </a:p>
        </p:txBody>
      </p:sp>
    </p:spTree>
    <p:extLst>
      <p:ext uri="{BB962C8B-B14F-4D97-AF65-F5344CB8AC3E}">
        <p14:creationId xmlns:p14="http://schemas.microsoft.com/office/powerpoint/2010/main" val="728669196"/>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Short Poll</a:t>
            </a:r>
            <a:endParaRPr lang="en-US" dirty="0"/>
          </a:p>
        </p:txBody>
      </p:sp>
      <p:pic>
        <p:nvPicPr>
          <p:cNvPr id="3" name="Picture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505200" y="3429000"/>
            <a:ext cx="2119746" cy="2743200"/>
          </a:xfrm>
          <a:prstGeom prst="rect">
            <a:avLst/>
          </a:prstGeom>
        </p:spPr>
      </p:pic>
    </p:spTree>
    <p:extLst>
      <p:ext uri="{BB962C8B-B14F-4D97-AF65-F5344CB8AC3E}">
        <p14:creationId xmlns:p14="http://schemas.microsoft.com/office/powerpoint/2010/main" val="4189329330"/>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Scope and scale</a:t>
            </a:r>
            <a:endParaRPr lang="en-US" dirty="0"/>
          </a:p>
        </p:txBody>
      </p:sp>
      <p:sp>
        <p:nvSpPr>
          <p:cNvPr id="4" name="Content Placeholder 3"/>
          <p:cNvSpPr>
            <a:spLocks noGrp="1"/>
          </p:cNvSpPr>
          <p:nvPr>
            <p:ph idx="1"/>
          </p:nvPr>
        </p:nvSpPr>
        <p:spPr>
          <a:xfrm>
            <a:off x="457200" y="1371600"/>
            <a:ext cx="8229600" cy="4419599"/>
          </a:xfrm>
        </p:spPr>
        <p:txBody>
          <a:bodyPr>
            <a:noAutofit/>
          </a:bodyPr>
          <a:lstStyle/>
          <a:p>
            <a:r>
              <a:rPr lang="en-US" dirty="0" smtClean="0"/>
              <a:t>Profile of overseas campuses</a:t>
            </a:r>
          </a:p>
          <a:p>
            <a:pPr lvl="2"/>
            <a:r>
              <a:rPr lang="en-US" dirty="0" smtClean="0"/>
              <a:t>200+ overseas campuses </a:t>
            </a:r>
          </a:p>
          <a:p>
            <a:pPr lvl="2"/>
            <a:r>
              <a:rPr lang="en-US" dirty="0" smtClean="0"/>
              <a:t>29 </a:t>
            </a:r>
            <a:r>
              <a:rPr lang="en-US" dirty="0" smtClean="0"/>
              <a:t>exporting countries</a:t>
            </a:r>
          </a:p>
          <a:p>
            <a:pPr lvl="2"/>
            <a:r>
              <a:rPr lang="en-US" dirty="0" smtClean="0"/>
              <a:t>67 host countries</a:t>
            </a:r>
          </a:p>
          <a:p>
            <a:pPr lvl="3"/>
            <a:r>
              <a:rPr lang="en-US" dirty="0" smtClean="0"/>
              <a:t>United Arab Emirates (33)</a:t>
            </a:r>
          </a:p>
          <a:p>
            <a:pPr lvl="3"/>
            <a:r>
              <a:rPr lang="en-US" dirty="0" smtClean="0"/>
              <a:t>China (29) </a:t>
            </a:r>
          </a:p>
          <a:p>
            <a:pPr lvl="3"/>
            <a:r>
              <a:rPr lang="en-US" dirty="0" smtClean="0"/>
              <a:t>Singapore (14)</a:t>
            </a:r>
          </a:p>
          <a:p>
            <a:pPr lvl="3"/>
            <a:r>
              <a:rPr lang="en-US" dirty="0" smtClean="0"/>
              <a:t>Qatar (11) </a:t>
            </a:r>
          </a:p>
          <a:p>
            <a:pPr lvl="3"/>
            <a:r>
              <a:rPr lang="en-US" dirty="0" smtClean="0"/>
              <a:t>Malaysia (6) </a:t>
            </a:r>
          </a:p>
          <a:p>
            <a:pPr lvl="2"/>
            <a:r>
              <a:rPr lang="en-US" dirty="0" smtClean="0"/>
              <a:t>Drivers and characteristics</a:t>
            </a:r>
          </a:p>
          <a:p>
            <a:pPr lvl="2"/>
            <a:r>
              <a:rPr lang="en-US" dirty="0" smtClean="0"/>
              <a:t>28 </a:t>
            </a:r>
            <a:r>
              <a:rPr lang="en-US" dirty="0" smtClean="0"/>
              <a:t>closures to date</a:t>
            </a:r>
            <a:endParaRPr lang="en-US" dirty="0"/>
          </a:p>
        </p:txBody>
      </p:sp>
      <p:sp>
        <p:nvSpPr>
          <p:cNvPr id="3" name="TextBox 2"/>
          <p:cNvSpPr txBox="1"/>
          <p:nvPr/>
        </p:nvSpPr>
        <p:spPr>
          <a:xfrm>
            <a:off x="152400" y="6400800"/>
            <a:ext cx="3266865" cy="369332"/>
          </a:xfrm>
          <a:prstGeom prst="rect">
            <a:avLst/>
          </a:prstGeom>
          <a:noFill/>
        </p:spPr>
        <p:txBody>
          <a:bodyPr wrap="none" rtlCol="0">
            <a:spAutoFit/>
          </a:bodyPr>
          <a:lstStyle/>
          <a:p>
            <a:r>
              <a:rPr lang="en-US" dirty="0"/>
              <a:t>Source: </a:t>
            </a:r>
            <a:r>
              <a:rPr lang="en-US" dirty="0" err="1"/>
              <a:t>www.globalhighered.org</a:t>
            </a:r>
            <a:r>
              <a:rPr lang="en-US" dirty="0"/>
              <a:t> </a:t>
            </a:r>
          </a:p>
        </p:txBody>
      </p:sp>
    </p:spTree>
    <p:extLst>
      <p:ext uri="{BB962C8B-B14F-4D97-AF65-F5344CB8AC3E}">
        <p14:creationId xmlns:p14="http://schemas.microsoft.com/office/powerpoint/2010/main" val="1298120628"/>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proper role of marketing</a:t>
            </a:r>
            <a:endParaRPr lang="en-US" dirty="0"/>
          </a:p>
        </p:txBody>
      </p:sp>
      <p:sp>
        <p:nvSpPr>
          <p:cNvPr id="4" name="Content Placeholder 3"/>
          <p:cNvSpPr>
            <a:spLocks noGrp="1"/>
          </p:cNvSpPr>
          <p:nvPr>
            <p:ph idx="1"/>
          </p:nvPr>
        </p:nvSpPr>
        <p:spPr/>
        <p:txBody>
          <a:bodyPr/>
          <a:lstStyle/>
          <a:p>
            <a:r>
              <a:rPr lang="en-US" dirty="0" smtClean="0"/>
              <a:t>Range of marketing expertise</a:t>
            </a:r>
          </a:p>
          <a:p>
            <a:r>
              <a:rPr lang="en-US" dirty="0" smtClean="0"/>
              <a:t>External perspective / input</a:t>
            </a:r>
          </a:p>
          <a:p>
            <a:r>
              <a:rPr lang="en-US" dirty="0" smtClean="0"/>
              <a:t>‘At the table’ at all key stages</a:t>
            </a:r>
          </a:p>
          <a:p>
            <a:pPr lvl="2"/>
            <a:r>
              <a:rPr lang="en-US" dirty="0" smtClean="0"/>
              <a:t>Strategy development</a:t>
            </a:r>
          </a:p>
          <a:p>
            <a:pPr lvl="2"/>
            <a:r>
              <a:rPr lang="en-US" dirty="0" smtClean="0"/>
              <a:t>Resource allocation</a:t>
            </a:r>
          </a:p>
          <a:p>
            <a:pPr lvl="2"/>
            <a:r>
              <a:rPr lang="en-US" dirty="0" smtClean="0"/>
              <a:t>Implementation</a:t>
            </a:r>
            <a:endParaRPr lang="en-US" dirty="0"/>
          </a:p>
        </p:txBody>
      </p:sp>
    </p:spTree>
    <p:extLst>
      <p:ext uri="{BB962C8B-B14F-4D97-AF65-F5344CB8AC3E}">
        <p14:creationId xmlns:p14="http://schemas.microsoft.com/office/powerpoint/2010/main" val="652227817"/>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Strategy Development</a:t>
            </a:r>
            <a:endParaRPr lang="en-US" dirty="0"/>
          </a:p>
        </p:txBody>
      </p:sp>
      <p:sp>
        <p:nvSpPr>
          <p:cNvPr id="4" name="Content Placeholder 3"/>
          <p:cNvSpPr>
            <a:spLocks noGrp="1"/>
          </p:cNvSpPr>
          <p:nvPr>
            <p:ph idx="1"/>
          </p:nvPr>
        </p:nvSpPr>
        <p:spPr/>
        <p:txBody>
          <a:bodyPr/>
          <a:lstStyle/>
          <a:p>
            <a:r>
              <a:rPr lang="en-US" dirty="0" smtClean="0"/>
              <a:t>Market intelligence to inform business case</a:t>
            </a:r>
          </a:p>
          <a:p>
            <a:pPr lvl="2"/>
            <a:r>
              <a:rPr lang="en-US" dirty="0" smtClean="0"/>
              <a:t>Getting the academic portfolio right</a:t>
            </a:r>
          </a:p>
          <a:p>
            <a:pPr lvl="2"/>
            <a:r>
              <a:rPr lang="en-US" dirty="0" smtClean="0"/>
              <a:t>Identifying target markets</a:t>
            </a:r>
          </a:p>
          <a:p>
            <a:pPr lvl="2"/>
            <a:r>
              <a:rPr lang="en-US" dirty="0" smtClean="0"/>
              <a:t>Student number targets and rate of growth</a:t>
            </a:r>
          </a:p>
          <a:p>
            <a:r>
              <a:rPr lang="en-US" dirty="0" smtClean="0"/>
              <a:t>Relationship of overseas campus to home campus</a:t>
            </a:r>
          </a:p>
          <a:p>
            <a:pPr lvl="2"/>
            <a:r>
              <a:rPr lang="en-US" dirty="0" smtClean="0"/>
              <a:t>Governance and decision-making: parent-child?</a:t>
            </a:r>
          </a:p>
          <a:p>
            <a:pPr lvl="2"/>
            <a:r>
              <a:rPr lang="en-US" dirty="0" smtClean="0"/>
              <a:t>Corporate identity</a:t>
            </a:r>
          </a:p>
          <a:p>
            <a:pPr lvl="2"/>
            <a:r>
              <a:rPr lang="en-US" dirty="0" smtClean="0"/>
              <a:t>Staff and student perceptions</a:t>
            </a:r>
            <a:endParaRPr lang="en-US" dirty="0"/>
          </a:p>
        </p:txBody>
      </p:sp>
    </p:spTree>
    <p:extLst>
      <p:ext uri="{BB962C8B-B14F-4D97-AF65-F5344CB8AC3E}">
        <p14:creationId xmlns:p14="http://schemas.microsoft.com/office/powerpoint/2010/main" val="652227817"/>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Resource Allocation</a:t>
            </a:r>
            <a:endParaRPr lang="en-US" dirty="0"/>
          </a:p>
        </p:txBody>
      </p:sp>
      <p:sp>
        <p:nvSpPr>
          <p:cNvPr id="4" name="Content Placeholder 3"/>
          <p:cNvSpPr>
            <a:spLocks noGrp="1"/>
          </p:cNvSpPr>
          <p:nvPr>
            <p:ph idx="1"/>
          </p:nvPr>
        </p:nvSpPr>
        <p:spPr/>
        <p:txBody>
          <a:bodyPr/>
          <a:lstStyle/>
          <a:p>
            <a:r>
              <a:rPr lang="en-US" dirty="0" smtClean="0"/>
              <a:t>Marketing budget</a:t>
            </a:r>
          </a:p>
          <a:p>
            <a:pPr lvl="2"/>
            <a:r>
              <a:rPr lang="en-US" dirty="0" smtClean="0"/>
              <a:t>Treat as start-up business</a:t>
            </a:r>
          </a:p>
          <a:p>
            <a:pPr lvl="2"/>
            <a:r>
              <a:rPr lang="en-US" dirty="0" smtClean="0"/>
              <a:t>Decide who manages it</a:t>
            </a:r>
          </a:p>
          <a:p>
            <a:r>
              <a:rPr lang="en-US" dirty="0" smtClean="0"/>
              <a:t>Marketing staffing</a:t>
            </a:r>
          </a:p>
          <a:p>
            <a:pPr lvl="2"/>
            <a:r>
              <a:rPr lang="en-US" dirty="0" smtClean="0"/>
              <a:t>Who does what from where?</a:t>
            </a:r>
          </a:p>
          <a:p>
            <a:pPr lvl="2"/>
            <a:r>
              <a:rPr lang="en-US" dirty="0" smtClean="0"/>
              <a:t>What local supplier infrastructure is needed?</a:t>
            </a:r>
          </a:p>
          <a:p>
            <a:pPr lvl="2"/>
            <a:r>
              <a:rPr lang="en-US" dirty="0" smtClean="0"/>
              <a:t>How will things change over time?</a:t>
            </a:r>
            <a:endParaRPr lang="en-US" dirty="0"/>
          </a:p>
        </p:txBody>
      </p:sp>
    </p:spTree>
    <p:extLst>
      <p:ext uri="{BB962C8B-B14F-4D97-AF65-F5344CB8AC3E}">
        <p14:creationId xmlns:p14="http://schemas.microsoft.com/office/powerpoint/2010/main" val="205839794"/>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Implementation</a:t>
            </a:r>
            <a:endParaRPr lang="en-US" dirty="0"/>
          </a:p>
        </p:txBody>
      </p:sp>
      <p:sp>
        <p:nvSpPr>
          <p:cNvPr id="4" name="Content Placeholder 3"/>
          <p:cNvSpPr>
            <a:spLocks noGrp="1"/>
          </p:cNvSpPr>
          <p:nvPr>
            <p:ph idx="1"/>
          </p:nvPr>
        </p:nvSpPr>
        <p:spPr/>
        <p:txBody>
          <a:bodyPr>
            <a:normAutofit/>
          </a:bodyPr>
          <a:lstStyle/>
          <a:p>
            <a:r>
              <a:rPr lang="en-US" dirty="0" smtClean="0"/>
              <a:t>Building reputation and profile</a:t>
            </a:r>
          </a:p>
          <a:p>
            <a:pPr lvl="2"/>
            <a:r>
              <a:rPr lang="en-US" dirty="0" smtClean="0"/>
              <a:t>Key stakeholder management plan</a:t>
            </a:r>
          </a:p>
          <a:p>
            <a:pPr marL="914400" lvl="2" indent="0">
              <a:buNone/>
            </a:pPr>
            <a:endParaRPr lang="en-US" dirty="0" smtClean="0"/>
          </a:p>
          <a:p>
            <a:r>
              <a:rPr lang="en-US" dirty="0" smtClean="0"/>
              <a:t>Marketing and student recruitment tactics</a:t>
            </a:r>
          </a:p>
          <a:p>
            <a:pPr lvl="2"/>
            <a:r>
              <a:rPr lang="en-US" dirty="0" smtClean="0"/>
              <a:t>Listen to local experts</a:t>
            </a:r>
            <a:r>
              <a:rPr lang="en-US" dirty="0"/>
              <a:t> </a:t>
            </a:r>
            <a:endParaRPr lang="en-US" dirty="0" smtClean="0"/>
          </a:p>
          <a:p>
            <a:pPr lvl="2"/>
            <a:r>
              <a:rPr lang="en-US" b="1" dirty="0" smtClean="0"/>
              <a:t>BUT</a:t>
            </a:r>
            <a:r>
              <a:rPr lang="en-US" dirty="0" smtClean="0"/>
              <a:t> don’t reinvent the wheel</a:t>
            </a:r>
          </a:p>
          <a:p>
            <a:pPr marL="914400" lvl="2" indent="0">
              <a:buNone/>
            </a:pPr>
            <a:endParaRPr lang="en-US" dirty="0"/>
          </a:p>
          <a:p>
            <a:pPr marL="914400" lvl="2" indent="0">
              <a:buNone/>
            </a:pPr>
            <a:endParaRPr lang="en-US" dirty="0"/>
          </a:p>
          <a:p>
            <a:pPr marL="914400" lvl="2" indent="0">
              <a:buNone/>
            </a:pPr>
            <a:endParaRPr lang="en-US" dirty="0" smtClean="0"/>
          </a:p>
        </p:txBody>
      </p:sp>
    </p:spTree>
    <p:extLst>
      <p:ext uri="{BB962C8B-B14F-4D97-AF65-F5344CB8AC3E}">
        <p14:creationId xmlns:p14="http://schemas.microsoft.com/office/powerpoint/2010/main" val="2646961801"/>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Measuring Success</a:t>
            </a:r>
            <a:endParaRPr lang="en-US" dirty="0"/>
          </a:p>
        </p:txBody>
      </p:sp>
      <p:sp>
        <p:nvSpPr>
          <p:cNvPr id="4" name="Content Placeholder 3"/>
          <p:cNvSpPr>
            <a:spLocks noGrp="1"/>
          </p:cNvSpPr>
          <p:nvPr>
            <p:ph idx="1"/>
          </p:nvPr>
        </p:nvSpPr>
        <p:spPr/>
        <p:txBody>
          <a:bodyPr>
            <a:normAutofit/>
          </a:bodyPr>
          <a:lstStyle/>
          <a:p>
            <a:r>
              <a:rPr lang="en-US" dirty="0" smtClean="0"/>
              <a:t>What does success look like?</a:t>
            </a:r>
          </a:p>
          <a:p>
            <a:pPr marL="0" indent="0">
              <a:buNone/>
            </a:pPr>
            <a:endParaRPr lang="en-US" dirty="0"/>
          </a:p>
          <a:p>
            <a:r>
              <a:rPr lang="en-US" dirty="0" smtClean="0"/>
              <a:t>Enrolment figures (bottom line)</a:t>
            </a:r>
          </a:p>
          <a:p>
            <a:pPr marL="0" indent="0">
              <a:buNone/>
            </a:pPr>
            <a:endParaRPr lang="en-US" dirty="0" smtClean="0"/>
          </a:p>
          <a:p>
            <a:r>
              <a:rPr lang="en-US" dirty="0" smtClean="0"/>
              <a:t>Contribution to</a:t>
            </a:r>
          </a:p>
          <a:p>
            <a:pPr lvl="2"/>
            <a:r>
              <a:rPr lang="en-US" dirty="0" smtClean="0"/>
              <a:t>home campus internationalization</a:t>
            </a:r>
          </a:p>
          <a:p>
            <a:pPr lvl="2"/>
            <a:r>
              <a:rPr lang="en-US" dirty="0" smtClean="0"/>
              <a:t>host country priorities</a:t>
            </a:r>
          </a:p>
          <a:p>
            <a:pPr marL="914400" lvl="2" indent="0">
              <a:buNone/>
            </a:pPr>
            <a:endParaRPr lang="en-US" dirty="0"/>
          </a:p>
          <a:p>
            <a:pPr marL="914400" lvl="2" indent="0">
              <a:buNone/>
            </a:pPr>
            <a:endParaRPr lang="en-US" dirty="0"/>
          </a:p>
          <a:p>
            <a:pPr marL="914400" lvl="2" indent="0">
              <a:buNone/>
            </a:pPr>
            <a:endParaRPr lang="en-US" dirty="0" smtClean="0"/>
          </a:p>
        </p:txBody>
      </p:sp>
    </p:spTree>
    <p:extLst>
      <p:ext uri="{BB962C8B-B14F-4D97-AF65-F5344CB8AC3E}">
        <p14:creationId xmlns:p14="http://schemas.microsoft.com/office/powerpoint/2010/main" val="3305238595"/>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209800" y="1219200"/>
            <a:ext cx="4800600" cy="3709554"/>
          </a:xfrm>
          <a:prstGeom prst="rect">
            <a:avLst/>
          </a:prstGeom>
        </p:spPr>
      </p:pic>
      <p:sp>
        <p:nvSpPr>
          <p:cNvPr id="2" name="Title 1"/>
          <p:cNvSpPr>
            <a:spLocks noGrp="1"/>
          </p:cNvSpPr>
          <p:nvPr>
            <p:ph type="title"/>
          </p:nvPr>
        </p:nvSpPr>
        <p:spPr/>
        <p:txBody>
          <a:bodyPr/>
          <a:lstStyle/>
          <a:p>
            <a:r>
              <a:rPr lang="en-US" dirty="0" smtClean="0"/>
              <a:t>Q &amp; A </a:t>
            </a:r>
            <a:endParaRPr lang="en-US" dirty="0"/>
          </a:p>
        </p:txBody>
      </p:sp>
    </p:spTree>
    <p:extLst>
      <p:ext uri="{BB962C8B-B14F-4D97-AF65-F5344CB8AC3E}">
        <p14:creationId xmlns:p14="http://schemas.microsoft.com/office/powerpoint/2010/main" val="3172520454"/>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Keep in Touch! </a:t>
            </a:r>
            <a:endParaRPr lang="en-US" dirty="0"/>
          </a:p>
        </p:txBody>
      </p:sp>
      <p:sp>
        <p:nvSpPr>
          <p:cNvPr id="3" name="Content Placeholder 2"/>
          <p:cNvSpPr>
            <a:spLocks noGrp="1"/>
          </p:cNvSpPr>
          <p:nvPr>
            <p:ph idx="1"/>
          </p:nvPr>
        </p:nvSpPr>
        <p:spPr/>
        <p:txBody>
          <a:bodyPr>
            <a:normAutofit fontScale="85000" lnSpcReduction="20000"/>
          </a:bodyPr>
          <a:lstStyle/>
          <a:p>
            <a:pPr marL="0" indent="0" algn="ctr">
              <a:buNone/>
            </a:pPr>
            <a:r>
              <a:rPr lang="en-US" dirty="0" smtClean="0"/>
              <a:t>Dr. Vicky Lewis </a:t>
            </a:r>
          </a:p>
          <a:p>
            <a:pPr marL="0" indent="0" algn="ctr">
              <a:buNone/>
            </a:pPr>
            <a:r>
              <a:rPr lang="en-US" dirty="0" smtClean="0">
                <a:hlinkClick r:id="rId2"/>
              </a:rPr>
              <a:t>vickylewisconsulting@gmail.com</a:t>
            </a:r>
            <a:r>
              <a:rPr lang="en-US" dirty="0" smtClean="0"/>
              <a:t/>
            </a:r>
            <a:br>
              <a:rPr lang="en-US" dirty="0" smtClean="0"/>
            </a:br>
            <a:endParaRPr lang="en-US" dirty="0"/>
          </a:p>
          <a:p>
            <a:pPr marL="0" indent="0" algn="ctr">
              <a:buNone/>
            </a:pPr>
            <a:r>
              <a:rPr lang="en-US" dirty="0" smtClean="0"/>
              <a:t>Megan </a:t>
            </a:r>
            <a:r>
              <a:rPr lang="en-US" dirty="0" err="1" smtClean="0"/>
              <a:t>Brenn</a:t>
            </a:r>
            <a:r>
              <a:rPr lang="en-US" dirty="0" smtClean="0"/>
              <a:t>-White</a:t>
            </a:r>
          </a:p>
          <a:p>
            <a:pPr marL="0" indent="0" algn="ctr">
              <a:buNone/>
            </a:pPr>
            <a:r>
              <a:rPr lang="en-US" dirty="0" smtClean="0">
                <a:hlinkClick r:id="rId3"/>
              </a:rPr>
              <a:t>megan@brenn-white.com</a:t>
            </a:r>
            <a:r>
              <a:rPr lang="en-US" dirty="0" smtClean="0"/>
              <a:t> </a:t>
            </a:r>
          </a:p>
          <a:p>
            <a:pPr marL="0" indent="0" algn="ctr">
              <a:buNone/>
            </a:pPr>
            <a:endParaRPr lang="en-US" dirty="0"/>
          </a:p>
          <a:p>
            <a:pPr marL="0" indent="0" algn="ctr">
              <a:buNone/>
            </a:pPr>
            <a:r>
              <a:rPr lang="en-US" dirty="0"/>
              <a:t>Contact us: </a:t>
            </a:r>
            <a:r>
              <a:rPr lang="en-US" dirty="0">
                <a:hlinkClick r:id="rId4"/>
              </a:rPr>
              <a:t>webinars@brenn-white.com</a:t>
            </a:r>
            <a:r>
              <a:rPr lang="en-US" dirty="0"/>
              <a:t> if you have any further questions! </a:t>
            </a:r>
          </a:p>
          <a:p>
            <a:pPr marL="0" indent="0" algn="ctr">
              <a:lnSpc>
                <a:spcPct val="150000"/>
              </a:lnSpc>
              <a:buNone/>
            </a:pPr>
            <a:r>
              <a:rPr lang="en-US" dirty="0"/>
              <a:t>@</a:t>
            </a:r>
            <a:r>
              <a:rPr lang="en-US" dirty="0" err="1"/>
              <a:t>BWGTraining</a:t>
            </a:r>
            <a:r>
              <a:rPr lang="en-US" dirty="0"/>
              <a:t> </a:t>
            </a:r>
            <a:br>
              <a:rPr lang="en-US" dirty="0"/>
            </a:br>
            <a:r>
              <a:rPr lang="en-US" dirty="0"/>
              <a:t>                The </a:t>
            </a:r>
            <a:r>
              <a:rPr lang="en-US" dirty="0" err="1"/>
              <a:t>Brenn</a:t>
            </a:r>
            <a:r>
              <a:rPr lang="en-US" dirty="0"/>
              <a:t>-White Group</a:t>
            </a:r>
          </a:p>
          <a:p>
            <a:pPr marL="0" indent="0" algn="ctr">
              <a:buNone/>
            </a:pPr>
            <a:endParaRPr lang="en-US" dirty="0"/>
          </a:p>
          <a:p>
            <a:pPr marL="0" indent="0">
              <a:buNone/>
            </a:pPr>
            <a:endParaRPr lang="en-US" dirty="0"/>
          </a:p>
        </p:txBody>
      </p:sp>
      <p:pic>
        <p:nvPicPr>
          <p:cNvPr id="4" name="Picture 2" descr="https://si0.twimg.com/profile_images/2284174758/v65oai7fxn47qv9nectx.png"/>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t="15029" b="15726"/>
          <a:stretch/>
        </p:blipFill>
        <p:spPr bwMode="auto">
          <a:xfrm>
            <a:off x="2743200" y="4876800"/>
            <a:ext cx="710507" cy="491989"/>
          </a:xfrm>
          <a:prstGeom prst="rect">
            <a:avLst/>
          </a:prstGeom>
          <a:noFill/>
          <a:extLst>
            <a:ext uri="{909E8E84-426E-40dd-AFC4-6F175D3DCCD1}">
              <a14:hiddenFill xmlns:a14="http://schemas.microsoft.com/office/drawing/2010/main" xmlns="">
                <a:solidFill>
                  <a:srgbClr val="FFFFFF"/>
                </a:solidFill>
              </a14:hiddenFill>
            </a:ext>
          </a:extLst>
        </p:spPr>
      </p:pic>
      <p:pic>
        <p:nvPicPr>
          <p:cNvPr id="5" name="Picture 4" descr="http://slant.investorplace.com/files/2013/09/Facebook-logo-1817834_png.jpg"/>
          <p:cNvPicPr>
            <a:picLocks noChangeAspect="1" noChangeArrowheads="1"/>
          </p:cNvPicPr>
          <p:nvPr/>
        </p:nvPicPr>
        <p:blipFill rotWithShape="1">
          <a:blip r:embed="rId6" cstate="print">
            <a:extLst>
              <a:ext uri="{28A0092B-C50C-407E-A947-70E740481C1C}">
                <a14:useLocalDpi xmlns:a14="http://schemas.microsoft.com/office/drawing/2010/main" val="0"/>
              </a:ext>
            </a:extLst>
          </a:blip>
          <a:srcRect l="14562" r="15684"/>
          <a:stretch/>
        </p:blipFill>
        <p:spPr bwMode="auto">
          <a:xfrm>
            <a:off x="2819400" y="5410200"/>
            <a:ext cx="558732" cy="533400"/>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val="222269796"/>
      </p:ext>
    </p:extLst>
  </p:cSld>
  <p:clrMapOvr>
    <a:masterClrMapping/>
  </p:clrMapOvr>
</p:sld>
</file>

<file path=ppt/theme/theme1.xml><?xml version="1.0" encoding="utf-8"?>
<a:theme xmlns:a="http://schemas.openxmlformats.org/drawingml/2006/main" name="Office Theme">
  <a:themeElements>
    <a:clrScheme name="Custom 2">
      <a:dk1>
        <a:sysClr val="windowText" lastClr="000000"/>
      </a:dk1>
      <a:lt1>
        <a:sysClr val="window" lastClr="FFFFFF"/>
      </a:lt1>
      <a:dk2>
        <a:srgbClr val="1F497D"/>
      </a:dk2>
      <a:lt2>
        <a:srgbClr val="EEECE1"/>
      </a:lt2>
      <a:accent1>
        <a:srgbClr val="4F81BD"/>
      </a:accent1>
      <a:accent2>
        <a:srgbClr val="0F243E"/>
      </a:accent2>
      <a:accent3>
        <a:srgbClr val="7F7F7F"/>
      </a:accent3>
      <a:accent4>
        <a:srgbClr val="4F81BD"/>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396</TotalTime>
  <Words>644</Words>
  <Application>Microsoft Office PowerPoint</Application>
  <PresentationFormat>On-screen Show (4:3)</PresentationFormat>
  <Paragraphs>103</Paragraphs>
  <Slides>13</Slides>
  <Notes>4</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13</vt:i4>
      </vt:variant>
    </vt:vector>
  </HeadingPairs>
  <TitlesOfParts>
    <vt:vector size="17" baseType="lpstr">
      <vt:lpstr>AmerType Md BT</vt:lpstr>
      <vt:lpstr>Arial</vt:lpstr>
      <vt:lpstr>Calibri</vt:lpstr>
      <vt:lpstr>Office Theme</vt:lpstr>
      <vt:lpstr>The Proper Role of Marketing in  Overseas Campus Development</vt:lpstr>
      <vt:lpstr>Introductions</vt:lpstr>
      <vt:lpstr>Guest Speaker</vt:lpstr>
      <vt:lpstr>Today’s Learning Outcomes</vt:lpstr>
      <vt:lpstr>Short Poll</vt:lpstr>
      <vt:lpstr>Scope and scale</vt:lpstr>
      <vt:lpstr>The proper role of marketing</vt:lpstr>
      <vt:lpstr>Strategy Development</vt:lpstr>
      <vt:lpstr>Resource Allocation</vt:lpstr>
      <vt:lpstr>Implementation</vt:lpstr>
      <vt:lpstr>Measuring Success</vt:lpstr>
      <vt:lpstr>Q &amp; A </vt:lpstr>
      <vt:lpstr>Keep in Touch! </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Webinar Title</dc:title>
  <dc:creator>BWG2</dc:creator>
  <cp:lastModifiedBy>Vicky Lewis</cp:lastModifiedBy>
  <cp:revision>67</cp:revision>
  <dcterms:created xsi:type="dcterms:W3CDTF">2013-03-06T16:09:35Z</dcterms:created>
  <dcterms:modified xsi:type="dcterms:W3CDTF">2014-06-13T09:59:33Z</dcterms:modified>
</cp:coreProperties>
</file>